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648" r:id="rId5"/>
    <p:sldMasterId id="2147483663" r:id="rId6"/>
    <p:sldMasterId id="2147483697" r:id="rId7"/>
    <p:sldMasterId id="2147483702" r:id="rId8"/>
  </p:sldMasterIdLst>
  <p:notesMasterIdLst>
    <p:notesMasterId r:id="rId19"/>
  </p:notesMasterIdLst>
  <p:handoutMasterIdLst>
    <p:handoutMasterId r:id="rId20"/>
  </p:handoutMasterIdLst>
  <p:sldIdLst>
    <p:sldId id="429" r:id="rId9"/>
    <p:sldId id="434" r:id="rId10"/>
    <p:sldId id="433" r:id="rId11"/>
    <p:sldId id="388" r:id="rId12"/>
    <p:sldId id="390" r:id="rId13"/>
    <p:sldId id="392" r:id="rId14"/>
    <p:sldId id="435" r:id="rId15"/>
    <p:sldId id="399" r:id="rId16"/>
    <p:sldId id="409" r:id="rId17"/>
    <p:sldId id="430" r:id="rId18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Zane Mezdreija" initials="ZM" lastIdx="2" clrIdx="0"/>
  <p:cmAuthor id="1" name="Piia Karjalainen" initials="PK" lastIdx="3" clrIdx="1"/>
  <p:cmAuthor id="3" name="Sonck Sali" initials="SS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E15D29"/>
    <a:srgbClr val="353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E82679-B7F1-470E-8814-8557B5A3561C}" v="2" dt="2022-04-07T03:31:17.0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499" autoAdjust="0"/>
  </p:normalViewPr>
  <p:slideViewPr>
    <p:cSldViewPr snapToGrid="0" snapToObjects="1">
      <p:cViewPr varScale="1">
        <p:scale>
          <a:sx n="120" d="100"/>
          <a:sy n="120" d="100"/>
        </p:scale>
        <p:origin x="432" y="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uliia Skorykova" userId="S::i.skorykova@mail.ertico.com::9364373e-8aff-4c58-90e4-4167823d21be" providerId="AD" clId="Web-{0D11C3CC-30AE-461F-87C1-D1788444DC44}"/>
    <pc:docChg chg="modSld">
      <pc:chgData name="Iuliia Skorykova" userId="S::i.skorykova@mail.ertico.com::9364373e-8aff-4c58-90e4-4167823d21be" providerId="AD" clId="Web-{0D11C3CC-30AE-461F-87C1-D1788444DC44}" dt="2022-02-14T14:56:56.724" v="6" actId="14100"/>
      <pc:docMkLst>
        <pc:docMk/>
      </pc:docMkLst>
      <pc:sldChg chg="modSp">
        <pc:chgData name="Iuliia Skorykova" userId="S::i.skorykova@mail.ertico.com::9364373e-8aff-4c58-90e4-4167823d21be" providerId="AD" clId="Web-{0D11C3CC-30AE-461F-87C1-D1788444DC44}" dt="2022-02-14T14:56:56.724" v="6" actId="14100"/>
        <pc:sldMkLst>
          <pc:docMk/>
          <pc:sldMk cId="3174333648" sldId="430"/>
        </pc:sldMkLst>
        <pc:spChg chg="mod">
          <ac:chgData name="Iuliia Skorykova" userId="S::i.skorykova@mail.ertico.com::9364373e-8aff-4c58-90e4-4167823d21be" providerId="AD" clId="Web-{0D11C3CC-30AE-461F-87C1-D1788444DC44}" dt="2022-02-14T14:56:56.724" v="6" actId="14100"/>
          <ac:spMkLst>
            <pc:docMk/>
            <pc:sldMk cId="3174333648" sldId="430"/>
            <ac:spMk id="6" creationId="{00000000-0000-0000-0000-000000000000}"/>
          </ac:spMkLst>
        </pc:spChg>
      </pc:sldChg>
      <pc:sldChg chg="modSp">
        <pc:chgData name="Iuliia Skorykova" userId="S::i.skorykova@mail.ertico.com::9364373e-8aff-4c58-90e4-4167823d21be" providerId="AD" clId="Web-{0D11C3CC-30AE-461F-87C1-D1788444DC44}" dt="2022-02-14T14:56:40.020" v="3" actId="20577"/>
        <pc:sldMkLst>
          <pc:docMk/>
          <pc:sldMk cId="948426916" sldId="435"/>
        </pc:sldMkLst>
        <pc:spChg chg="mod">
          <ac:chgData name="Iuliia Skorykova" userId="S::i.skorykova@mail.ertico.com::9364373e-8aff-4c58-90e4-4167823d21be" providerId="AD" clId="Web-{0D11C3CC-30AE-461F-87C1-D1788444DC44}" dt="2022-02-14T14:56:40.020" v="3" actId="20577"/>
          <ac:spMkLst>
            <pc:docMk/>
            <pc:sldMk cId="948426916" sldId="435"/>
            <ac:spMk id="17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hade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782-A743-9915-6C6658B5D40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51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51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A782-A743-9915-6C6658B5D40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2">
                      <a:shade val="6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6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6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782-A743-9915-6C6658B5D40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shade val="7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7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7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A782-A743-9915-6C6658B5D40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2">
                      <a:shade val="8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8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8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782-A743-9915-6C6658B5D40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2">
                      <a:shade val="9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hade val="9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shade val="9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A782-A743-9915-6C6658B5D40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tint val="9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9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9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782-A743-9915-6C6658B5D409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tint val="8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8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8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A782-A743-9915-6C6658B5D409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2">
                      <a:tint val="7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7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7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782-A743-9915-6C6658B5D409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2">
                      <a:tint val="6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6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6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782-A743-9915-6C6658B5D409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2">
                      <a:tint val="5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5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5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782-A743-9915-6C6658B5D409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2">
                      <a:tint val="41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tint val="41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tint val="41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782-A743-9915-6C6658B5D409}"/>
              </c:ext>
            </c:extLst>
          </c:dPt>
          <c:dLbls>
            <c:delete val="1"/>
          </c:dLbls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8.3000000000000007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8.3000000000000007</c:v>
                </c:pt>
                <c:pt idx="4">
                  <c:v>8.3000000000000007</c:v>
                </c:pt>
                <c:pt idx="5">
                  <c:v>8.3000000000000007</c:v>
                </c:pt>
                <c:pt idx="6">
                  <c:v>8.3000000000000007</c:v>
                </c:pt>
                <c:pt idx="7">
                  <c:v>8.3000000000000007</c:v>
                </c:pt>
                <c:pt idx="8">
                  <c:v>8.3000000000000007</c:v>
                </c:pt>
                <c:pt idx="9">
                  <c:v>8.3000000000000007</c:v>
                </c:pt>
                <c:pt idx="10">
                  <c:v>8.3000000000000007</c:v>
                </c:pt>
                <c:pt idx="11" formatCode="h:mm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82-A743-9915-6C6658B5D409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0.15996</cdr:x>
      <cdr:y>0.42605</cdr:y>
    </cdr:from>
    <cdr:to>
      <cdr:x>0.28919</cdr:x>
      <cdr:y>0.50092</cdr:y>
    </cdr:to>
    <cdr:sp macro="" textlink="">
      <cdr:nvSpPr>
        <cdr:cNvPr id="2" name="TextBox 91">
          <a:extLst xmlns:a="http://schemas.openxmlformats.org/drawingml/2006/main">
            <a:ext uri="{FF2B5EF4-FFF2-40B4-BE49-F238E27FC236}">
              <a16:creationId xmlns:a16="http://schemas.microsoft.com/office/drawing/2014/main" id="{DAFDD519-1778-DF4D-822E-D66100E08731}"/>
            </a:ext>
          </a:extLst>
        </cdr:cNvPr>
        <cdr:cNvSpPr txBox="1"/>
      </cdr:nvSpPr>
      <cdr:spPr>
        <a:xfrm xmlns:a="http://schemas.openxmlformats.org/drawingml/2006/main">
          <a:off x="1183650" y="2101720"/>
          <a:ext cx="956254" cy="36934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GB" dirty="0">
              <a:solidFill>
                <a:schemeClr val="bg1"/>
              </a:solidFill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October</a:t>
          </a:r>
          <a:endParaRPr lang="en-US" dirty="0">
            <a:solidFill>
              <a:schemeClr val="bg1"/>
            </a:solidFill>
            <a:latin typeface="Agency FB" panose="020B050302020202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0.23897</cdr:x>
      <cdr:y>0.00988</cdr:y>
    </cdr:from>
    <cdr:to>
      <cdr:x>0.4478</cdr:x>
      <cdr:y>0.08474</cdr:y>
    </cdr:to>
    <cdr:sp macro="" textlink="">
      <cdr:nvSpPr>
        <cdr:cNvPr id="4" name="TextBox 29">
          <a:extLst xmlns:a="http://schemas.openxmlformats.org/drawingml/2006/main">
            <a:ext uri="{FF2B5EF4-FFF2-40B4-BE49-F238E27FC236}">
              <a16:creationId xmlns:a16="http://schemas.microsoft.com/office/drawing/2014/main" id="{26E6B904-E45F-2545-9E96-FEA05FF7AC8D}"/>
            </a:ext>
          </a:extLst>
        </cdr:cNvPr>
        <cdr:cNvSpPr txBox="1"/>
      </cdr:nvSpPr>
      <cdr:spPr>
        <a:xfrm xmlns:a="http://schemas.openxmlformats.org/drawingml/2006/main">
          <a:off x="1768323" y="48720"/>
          <a:ext cx="1545196" cy="36933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>
              <a:solidFill>
                <a:srgbClr val="FFFFFF"/>
              </a:solidFill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rPr>
            <a:t>Plenary meeting</a:t>
          </a:r>
          <a:endParaRPr kumimoji="0" lang="en-GB" sz="1800" b="0" i="0" u="none" strike="noStrike" kern="1200" cap="none" spc="0" normalizeH="0" baseline="0" noProof="0" dirty="0">
            <a:ln>
              <a:noFill/>
            </a:ln>
            <a:solidFill>
              <a:srgbClr val="FFFFFF"/>
            </a:solidFill>
            <a:effectLst/>
            <a:uLnTx/>
            <a:uFillTx/>
            <a:latin typeface="Agency FB" panose="020B050302020202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396F65-439B-421F-AEF4-EC90FA4309BA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46F77-381B-46F1-8DD9-68BF9D229B9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697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C4049-A62C-4D09-A1BE-C74D2F127A3B}" type="datetimeFigureOut">
              <a:rPr lang="en-GB" smtClean="0"/>
              <a:t>07/04/2022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2AB25-F7BC-44C0-B106-F33581137F60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54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5526FE-8949-4C76-BE73-509EF1DB03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64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00BE4-6C70-D442-AF33-910DC4EB17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898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00BE4-6C70-D442-AF33-910DC4EB17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9668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00BE4-6C70-D442-AF33-910DC4EB17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8125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00BE4-6C70-D442-AF33-910DC4EB17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30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Today</a:t>
            </a:r>
            <a:r>
              <a:rPr lang="en-GB" baseline="0" dirty="0"/>
              <a:t> these are the planned activities for the next year -&gt;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2AB25-F7BC-44C0-B106-F33581137F60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413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00BE4-6C70-D442-AF33-910DC4EB17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0776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C00BE4-6C70-D442-AF33-910DC4EB17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8692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04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526A1-EE53-2F4C-AD00-BBDF65F8D4AB}" type="datetimeFigureOut">
              <a:rPr lang="en-US" smtClean="0"/>
              <a:t>4/7/2022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5E2D3-1094-8146-809C-2A4256D05E8D}" type="slidenum">
              <a:rPr lang="en-US" smtClean="0"/>
              <a:t>‹nr.›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088682" y="271247"/>
            <a:ext cx="92651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3460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51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655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B7968-039A-B84C-B9D1-9566CCDDE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 b="0" i="0" baseline="0">
                <a:latin typeface="Verdana" panose="020B0604030504040204" pitchFamily="34" charset="0"/>
                <a:ea typeface="Helvetica Neue Light" panose="020004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F7FD2-0F9C-E34B-99D3-FF6103E5F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8520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B7968-039A-B84C-B9D1-9566CCDDE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 b="0" i="0" baseline="0">
                <a:latin typeface="Verdana" panose="020B0604030504040204" pitchFamily="34" charset="0"/>
                <a:ea typeface="Helvetica Neue Light" panose="020004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F7FD2-0F9C-E34B-99D3-FF6103E5F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106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0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7151"/>
            <a:ext cx="12192000" cy="450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72" y="1947672"/>
            <a:ext cx="2827110" cy="20025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2196" y="5833872"/>
            <a:ext cx="6007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dirty="0" err="1">
                <a:latin typeface="Helvetica Light" charset="0"/>
                <a:ea typeface="Helvetica Light" charset="0"/>
                <a:cs typeface="Helvetica Light" charset="0"/>
              </a:rPr>
              <a:t>MaaS</a:t>
            </a:r>
            <a:r>
              <a:rPr lang="en-US" sz="1000" b="0" i="0" dirty="0">
                <a:latin typeface="Helvetica Light" charset="0"/>
                <a:ea typeface="Helvetica Light" charset="0"/>
                <a:cs typeface="Helvetica Light" charset="0"/>
              </a:rPr>
              <a:t> Alliance AISBL Secretariat | Avenue Louise 326 B-1050 Brussels</a:t>
            </a:r>
          </a:p>
          <a:p>
            <a:pPr algn="ctr"/>
            <a:r>
              <a:rPr lang="en-US" sz="1000" b="0" i="0" dirty="0">
                <a:latin typeface="Helvetica Light" charset="0"/>
                <a:ea typeface="Helvetica Light" charset="0"/>
                <a:cs typeface="Helvetica Light" charset="0"/>
              </a:rPr>
              <a:t>Tel : +32 (2) 400 07 00 | e-mail: </a:t>
            </a:r>
            <a:r>
              <a:rPr lang="en-US" sz="1000" b="0" i="0" dirty="0" err="1">
                <a:latin typeface="Helvetica Light" charset="0"/>
                <a:ea typeface="Helvetica Light" charset="0"/>
                <a:cs typeface="Helvetica Light" charset="0"/>
              </a:rPr>
              <a:t>info@maas-alliance.eu</a:t>
            </a:r>
            <a:endParaRPr lang="en-US" sz="1000" b="0" i="0" dirty="0">
              <a:latin typeface="Helvetica Light" charset="0"/>
              <a:ea typeface="Helvetica Light" charset="0"/>
              <a:cs typeface="Helvetica Light" charset="0"/>
            </a:endParaRPr>
          </a:p>
          <a:p>
            <a:pPr algn="ctr"/>
            <a:r>
              <a:rPr lang="en-US" sz="1000" b="0" i="0" dirty="0" err="1">
                <a:latin typeface="Helvetica Light" charset="0"/>
                <a:ea typeface="Helvetica Light" charset="0"/>
                <a:cs typeface="Helvetica Light" charset="0"/>
              </a:rPr>
              <a:t>www.maas-alliance.eu</a:t>
            </a:r>
            <a:endParaRPr lang="en-US" sz="1000" b="0" i="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4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18251"/>
            <a:ext cx="12192000" cy="53974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1700" y="365125"/>
            <a:ext cx="85720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57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353635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fld id="{D45526A1-EE53-2F4C-AD00-BBDF65F8D4AB}" type="datetimeFigureOut">
              <a:rPr lang="en-US" smtClean="0"/>
              <a:pPr/>
              <a:t>4/7/2022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577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353635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0577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353635"/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fld id="{5675E2D3-1094-8146-809C-2A4256D05E8D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9" y="231007"/>
            <a:ext cx="1633354" cy="115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68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353635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353635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353635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353635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353635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353635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51" y="2179700"/>
            <a:ext cx="2521118" cy="17857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92196" y="4434840"/>
            <a:ext cx="60076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i="0" dirty="0" err="1">
                <a:latin typeface="Helvetica Light" charset="0"/>
                <a:ea typeface="Helvetica Light" charset="0"/>
                <a:cs typeface="Helvetica Light" charset="0"/>
              </a:rPr>
              <a:t>info@maas-alliance.eu</a:t>
            </a:r>
            <a:r>
              <a:rPr lang="en-US" sz="1000" b="0" i="0" dirty="0">
                <a:latin typeface="Helvetica Light" charset="0"/>
                <a:ea typeface="Helvetica Light" charset="0"/>
                <a:cs typeface="Helvetica Light" charset="0"/>
              </a:rPr>
              <a:t> | </a:t>
            </a:r>
            <a:r>
              <a:rPr lang="en-US" sz="1000" b="0" i="0" dirty="0" err="1">
                <a:latin typeface="Helvetica Light" charset="0"/>
                <a:ea typeface="Helvetica Light" charset="0"/>
                <a:cs typeface="Helvetica Light" charset="0"/>
              </a:rPr>
              <a:t>www.maas-alliance.eu</a:t>
            </a:r>
            <a:r>
              <a:rPr lang="en-US" sz="1000" b="0" i="0" dirty="0">
                <a:latin typeface="Helvetica Light" charset="0"/>
                <a:ea typeface="Helvetica Light" charset="0"/>
                <a:cs typeface="Helvetica Light" charset="0"/>
              </a:rPr>
              <a:t> | @</a:t>
            </a:r>
            <a:r>
              <a:rPr lang="en-US" sz="1000" b="0" i="0" dirty="0" err="1">
                <a:latin typeface="Helvetica Light" charset="0"/>
                <a:ea typeface="Helvetica Light" charset="0"/>
                <a:cs typeface="Helvetica Light" charset="0"/>
              </a:rPr>
              <a:t>MaaS_Alliance</a:t>
            </a:r>
            <a:endParaRPr lang="en-US" sz="1000" b="0" i="0" dirty="0">
              <a:latin typeface="Helvetica Light" charset="0"/>
              <a:ea typeface="Helvetica Light" charset="0"/>
              <a:cs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36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3DAD72-504F-514A-87AE-9EFBBE4A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ACAA2-2A2A-0840-8463-DA660C882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E28C6-FE67-8448-BE5F-8904296DF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19927-65E2-E043-A23C-92938071BB1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12C41">
                    <a:tint val="75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12C41">
                  <a:tint val="75000"/>
                </a:srgbClr>
              </a:solidFill>
              <a:effectLst/>
              <a:uLnTx/>
              <a:uFillTx/>
              <a:latin typeface="Helvetica Neue Light" panose="02000403000000020004" pitchFamily="2" charset="0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38302-9A3F-BE4B-B24B-881A09318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F4E76-CCCA-D94A-84FE-942775B34A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12C41">
                    <a:tint val="75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12C41">
                  <a:tint val="75000"/>
                </a:srgbClr>
              </a:solidFill>
              <a:effectLst/>
              <a:uLnTx/>
              <a:uFillTx/>
              <a:latin typeface="Helvetica Neue Light" panose="02000403000000020004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35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412C42"/>
          </a:solidFill>
          <a:latin typeface="Verdana" panose="020B0604030504040204" pitchFamily="34" charset="0"/>
          <a:ea typeface="Helvetica Neue Light" panose="020004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Helvetica Neue Light" panose="020004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Helvetica Neue Light" panose="020004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Helvetica Neue Light" panose="020004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Helvetica Neue Light" panose="020004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3DAD72-504F-514A-87AE-9EFBBE4A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4ACAA2-2A2A-0840-8463-DA660C882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AE28C6-FE67-8448-BE5F-8904296DF1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19927-65E2-E043-A23C-92938071BB11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12C41">
                    <a:tint val="75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07/04/2022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12C41">
                  <a:tint val="75000"/>
                </a:srgbClr>
              </a:solidFill>
              <a:effectLst/>
              <a:uLnTx/>
              <a:uFillTx/>
              <a:latin typeface="Helvetica Neue Light" panose="02000403000000020004" pitchFamily="2" charset="0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38302-9A3F-BE4B-B24B-881A09318F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EF4E76-CCCA-D94A-84FE-942775B34AC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12C41">
                    <a:tint val="75000"/>
                  </a:srgbClr>
                </a:solidFill>
                <a:effectLst/>
                <a:uLnTx/>
                <a:uFillTx/>
                <a:latin typeface="Helvetica Neue Light" panose="02000403000000020004" pitchFamily="2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12C41">
                  <a:tint val="75000"/>
                </a:srgbClr>
              </a:solidFill>
              <a:effectLst/>
              <a:uLnTx/>
              <a:uFillTx/>
              <a:latin typeface="Helvetica Neue Light" panose="02000403000000020004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797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baseline="0">
          <a:solidFill>
            <a:srgbClr val="412C42"/>
          </a:solidFill>
          <a:latin typeface="Verdana" panose="020B0604030504040204" pitchFamily="34" charset="0"/>
          <a:ea typeface="Helvetica Neue Light" panose="020004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Verdana" panose="020B0604030504040204" pitchFamily="34" charset="0"/>
          <a:ea typeface="Helvetica Neue Light" panose="020004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Verdana" panose="020B0604030504040204" pitchFamily="34" charset="0"/>
          <a:ea typeface="Helvetica Neue Light" panose="020004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Helvetica Neue Light" panose="020004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Verdana" panose="020B0604030504040204" pitchFamily="34" charset="0"/>
          <a:ea typeface="Helvetica Neue Light" panose="020004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0.svg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9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18" Type="http://schemas.openxmlformats.org/officeDocument/2006/relationships/image" Target="../media/image43.sv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1.svg"/><Relationship Id="rId20" Type="http://schemas.openxmlformats.org/officeDocument/2006/relationships/image" Target="../media/image45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23" Type="http://schemas.openxmlformats.org/officeDocument/2006/relationships/image" Target="../media/image9.png"/><Relationship Id="rId10" Type="http://schemas.openxmlformats.org/officeDocument/2006/relationships/image" Target="../media/image35.svg"/><Relationship Id="rId19" Type="http://schemas.openxmlformats.org/officeDocument/2006/relationships/image" Target="../media/image44.pn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Relationship Id="rId22" Type="http://schemas.openxmlformats.org/officeDocument/2006/relationships/image" Target="../media/image4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7.svg"/><Relationship Id="rId18" Type="http://schemas.openxmlformats.org/officeDocument/2006/relationships/image" Target="../media/image62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6.png"/><Relationship Id="rId17" Type="http://schemas.openxmlformats.org/officeDocument/2006/relationships/image" Target="../media/image61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svg"/><Relationship Id="rId11" Type="http://schemas.openxmlformats.org/officeDocument/2006/relationships/image" Target="../media/image55.svg"/><Relationship Id="rId5" Type="http://schemas.openxmlformats.org/officeDocument/2006/relationships/image" Target="../media/image50.png"/><Relationship Id="rId15" Type="http://schemas.openxmlformats.org/officeDocument/2006/relationships/image" Target="../media/image59.svg"/><Relationship Id="rId10" Type="http://schemas.openxmlformats.org/officeDocument/2006/relationships/image" Target="../media/image54.png"/><Relationship Id="rId19" Type="http://schemas.openxmlformats.org/officeDocument/2006/relationships/image" Target="../media/image63.svg"/><Relationship Id="rId4" Type="http://schemas.openxmlformats.org/officeDocument/2006/relationships/image" Target="../media/image49.svg"/><Relationship Id="rId9" Type="http://schemas.openxmlformats.org/officeDocument/2006/relationships/image" Target="../media/image9.png"/><Relationship Id="rId1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52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4" Type="http://schemas.openxmlformats.org/officeDocument/2006/relationships/image" Target="../media/image5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9.png"/><Relationship Id="rId18" Type="http://schemas.openxmlformats.org/officeDocument/2006/relationships/hyperlink" Target="https://soundcloud.com/user-94824980" TargetMode="External"/><Relationship Id="rId3" Type="http://schemas.openxmlformats.org/officeDocument/2006/relationships/image" Target="../media/image16.png"/><Relationship Id="rId21" Type="http://schemas.openxmlformats.org/officeDocument/2006/relationships/image" Target="../media/image67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17" Type="http://schemas.openxmlformats.org/officeDocument/2006/relationships/hyperlink" Target="https://be.linkedin.com/company/maas-alliance" TargetMode="External"/><Relationship Id="rId2" Type="http://schemas.openxmlformats.org/officeDocument/2006/relationships/notesSlide" Target="../notesSlides/notesSlide8.xml"/><Relationship Id="rId16" Type="http://schemas.openxmlformats.org/officeDocument/2006/relationships/hyperlink" Target="https://twitter.com/maas_alliance?lang=en" TargetMode="External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64.png"/><Relationship Id="rId10" Type="http://schemas.openxmlformats.org/officeDocument/2006/relationships/image" Target="../media/image23.svg"/><Relationship Id="rId19" Type="http://schemas.openxmlformats.org/officeDocument/2006/relationships/image" Target="../media/image65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hyperlink" Target="http://www.maas-alliance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2E1AAB12-0741-BA49-8660-569462FEA6D9}"/>
              </a:ext>
            </a:extLst>
          </p:cNvPr>
          <p:cNvSpPr txBox="1">
            <a:spLocks/>
          </p:cNvSpPr>
          <p:nvPr/>
        </p:nvSpPr>
        <p:spPr>
          <a:xfrm>
            <a:off x="440936" y="4558672"/>
            <a:ext cx="11877611" cy="16389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Helvetica Neue Light" panose="02000403000000020004" pitchFamily="2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MaaS Alliance 2021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	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3975" y="0"/>
            <a:ext cx="12245975" cy="6858000"/>
            <a:chOff x="-53975" y="0"/>
            <a:chExt cx="12245975" cy="68580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975" y="0"/>
              <a:ext cx="12245975" cy="685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10390187" y="0"/>
              <a:ext cx="1801813" cy="1806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440936" y="5468477"/>
            <a:ext cx="4356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MaaS Alliance 2022</a:t>
            </a:r>
          </a:p>
        </p:txBody>
      </p:sp>
    </p:spTree>
    <p:extLst>
      <p:ext uri="{BB962C8B-B14F-4D97-AF65-F5344CB8AC3E}">
        <p14:creationId xmlns:p14="http://schemas.microsoft.com/office/powerpoint/2010/main" val="208787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914" y="-326571"/>
            <a:ext cx="12583886" cy="8393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DC36D2-DF98-2D4B-861F-CDBED9EDC4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100" y="394267"/>
            <a:ext cx="1794702" cy="12712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83770" y="5600068"/>
            <a:ext cx="313575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A2F2C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Helvetica" panose="020B0604020202020204" pitchFamily="34" charset="0"/>
              </a:rPr>
              <a:t>Join the ride!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2A2F2C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Helvetica" panose="020B0604020202020204" pitchFamily="34" charset="0"/>
              </a:rPr>
              <a:t>www.maas-alliance.eu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srgbClr val="2A2F2C"/>
                </a:solidFill>
                <a:effectLst/>
                <a:uLnTx/>
                <a:uFillTx/>
                <a:latin typeface="Helvetica Neue Light" panose="02000403000000020004" pitchFamily="2" charset="0"/>
                <a:ea typeface="Helvetica Neue Light" panose="02000403000000020004" pitchFamily="2" charset="0"/>
                <a:cs typeface="Helvetica" panose="020B0604020202020204" pitchFamily="34" charset="0"/>
              </a:rPr>
              <a:t>info@maas-alliance.eu</a:t>
            </a:r>
          </a:p>
        </p:txBody>
      </p:sp>
      <p:pic>
        <p:nvPicPr>
          <p:cNvPr id="7" name="Graphic 2">
            <a:extLst>
              <a:ext uri="{FF2B5EF4-FFF2-40B4-BE49-F238E27FC236}">
                <a16:creationId xmlns:a16="http://schemas.microsoft.com/office/drawing/2014/main" id="{8232B41D-10C7-A548-A228-BB1176CD9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41582" y="4844597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33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B100"/>
            </a:gs>
            <a:gs pos="73000">
              <a:srgbClr val="EA5B0B"/>
            </a:gs>
            <a:gs pos="83000">
              <a:srgbClr val="EA5B0B"/>
            </a:gs>
            <a:gs pos="100000">
              <a:srgbClr val="D02417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>
            <a:extLst>
              <a:ext uri="{FF2B5EF4-FFF2-40B4-BE49-F238E27FC236}">
                <a16:creationId xmlns:a16="http://schemas.microsoft.com/office/drawing/2014/main" id="{3369A841-2023-184B-AA27-E02F1774B65D}"/>
              </a:ext>
            </a:extLst>
          </p:cNvPr>
          <p:cNvSpPr/>
          <p:nvPr/>
        </p:nvSpPr>
        <p:spPr>
          <a:xfrm>
            <a:off x="0" y="3260832"/>
            <a:ext cx="12192000" cy="35971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A1004DA5-A85B-B34B-9C6A-DB68CFB4EC7F}"/>
              </a:ext>
            </a:extLst>
          </p:cNvPr>
          <p:cNvSpPr txBox="1"/>
          <p:nvPr/>
        </p:nvSpPr>
        <p:spPr>
          <a:xfrm>
            <a:off x="8079437" y="-50044"/>
            <a:ext cx="4050000" cy="4523875"/>
          </a:xfrm>
          <a:prstGeom prst="rect">
            <a:avLst/>
          </a:prstGeom>
          <a:gradFill>
            <a:gsLst>
              <a:gs pos="50000">
                <a:schemeClr val="accent2">
                  <a:alpha val="50000"/>
                </a:schemeClr>
              </a:gs>
              <a:gs pos="0">
                <a:schemeClr val="accent1">
                  <a:alpha val="50000"/>
                </a:schemeClr>
              </a:gs>
              <a:gs pos="100000">
                <a:srgbClr val="941100"/>
              </a:gs>
            </a:gsLst>
            <a:lin ang="5400000" scaled="0"/>
          </a:gradFill>
        </p:spPr>
        <p:txBody>
          <a:bodyPr wrap="square" lIns="182880" tIns="1728000" rIns="182880" bIns="9144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50A42735-E4F1-7D4C-AD65-BD371FD37EF3}"/>
              </a:ext>
            </a:extLst>
          </p:cNvPr>
          <p:cNvSpPr txBox="1"/>
          <p:nvPr/>
        </p:nvSpPr>
        <p:spPr>
          <a:xfrm>
            <a:off x="4105808" y="-17764"/>
            <a:ext cx="3930443" cy="4501887"/>
          </a:xfrm>
          <a:prstGeom prst="rect">
            <a:avLst/>
          </a:prstGeom>
          <a:gradFill>
            <a:gsLst>
              <a:gs pos="50000">
                <a:schemeClr val="accent2">
                  <a:alpha val="50000"/>
                </a:schemeClr>
              </a:gs>
              <a:gs pos="0">
                <a:schemeClr val="accent1">
                  <a:alpha val="50000"/>
                </a:schemeClr>
              </a:gs>
              <a:gs pos="100000">
                <a:srgbClr val="941100"/>
              </a:gs>
            </a:gsLst>
            <a:lin ang="5400000" scaled="0"/>
          </a:gradFill>
        </p:spPr>
        <p:txBody>
          <a:bodyPr wrap="square" lIns="182880" tIns="1728000" rIns="182880" bIns="9144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 II: Setting the framework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4BB4E730-3623-4F4D-85B9-D417535496A4}"/>
              </a:ext>
            </a:extLst>
          </p:cNvPr>
          <p:cNvSpPr txBox="1"/>
          <p:nvPr/>
        </p:nvSpPr>
        <p:spPr>
          <a:xfrm>
            <a:off x="19080" y="-39752"/>
            <a:ext cx="4050000" cy="4523875"/>
          </a:xfrm>
          <a:prstGeom prst="rect">
            <a:avLst/>
          </a:prstGeom>
          <a:gradFill>
            <a:gsLst>
              <a:gs pos="50000">
                <a:schemeClr val="accent2">
                  <a:alpha val="50000"/>
                </a:schemeClr>
              </a:gs>
              <a:gs pos="0">
                <a:schemeClr val="accent1">
                  <a:alpha val="50000"/>
                </a:schemeClr>
              </a:gs>
              <a:gs pos="100000">
                <a:srgbClr val="941100"/>
              </a:gs>
            </a:gsLst>
            <a:lin ang="5400000" scaled="0"/>
          </a:gradFill>
        </p:spPr>
        <p:txBody>
          <a:bodyPr wrap="square" lIns="182880" tIns="1728000" rIns="182880" bIns="91440" rtlCol="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 I: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Establishment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80000"/>
                </a:srgbClr>
              </a:solidFill>
              <a:effectLst/>
              <a:uLnTx/>
              <a:uFillTx/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483D0-0F2E-2A44-8C3B-1B1A6E457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4930215"/>
            <a:ext cx="11652000" cy="1510294"/>
          </a:xfrm>
        </p:spPr>
        <p:txBody>
          <a:bodyPr anchor="b">
            <a:noAutofit/>
          </a:bodyPr>
          <a:lstStyle/>
          <a:p>
            <a:pPr algn="l"/>
            <a:r>
              <a:rPr lang="en-GB" sz="6600" dirty="0">
                <a:solidFill>
                  <a:schemeClr val="bg1"/>
                </a:solidFill>
                <a:latin typeface="Agency FB" panose="020B0503020202020204" pitchFamily="34" charset="0"/>
              </a:rPr>
              <a:t>5+ years with the MaaS Alliance:</a:t>
            </a:r>
            <a:br>
              <a:rPr lang="en-GB" sz="66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r>
              <a:rPr lang="en-GB" sz="4000" dirty="0">
                <a:solidFill>
                  <a:schemeClr val="bg1"/>
                </a:solidFill>
                <a:latin typeface="Agency FB" panose="020B0503020202020204" pitchFamily="34" charset="0"/>
              </a:rPr>
              <a:t>Global public-private-partnership &amp; thought leader</a:t>
            </a:r>
          </a:p>
        </p:txBody>
      </p:sp>
      <p:sp>
        <p:nvSpPr>
          <p:cNvPr id="80" name="Chevron 79">
            <a:extLst>
              <a:ext uri="{FF2B5EF4-FFF2-40B4-BE49-F238E27FC236}">
                <a16:creationId xmlns:a16="http://schemas.microsoft.com/office/drawing/2014/main" id="{E1CC5B1A-A192-7C49-9E80-C1F14B5D68B4}"/>
              </a:ext>
            </a:extLst>
          </p:cNvPr>
          <p:cNvSpPr/>
          <p:nvPr/>
        </p:nvSpPr>
        <p:spPr>
          <a:xfrm>
            <a:off x="8178729" y="2537073"/>
            <a:ext cx="2520000" cy="406400"/>
          </a:xfrm>
          <a:prstGeom prst="chevron">
            <a:avLst>
              <a:gd name="adj" fmla="val 32323"/>
            </a:avLst>
          </a:prstGeom>
          <a:solidFill>
            <a:schemeClr val="accent6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12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Chevron 82">
            <a:extLst>
              <a:ext uri="{FF2B5EF4-FFF2-40B4-BE49-F238E27FC236}">
                <a16:creationId xmlns:a16="http://schemas.microsoft.com/office/drawing/2014/main" id="{FC11FF84-2C96-6C4A-848D-31745B6F18F0}"/>
              </a:ext>
            </a:extLst>
          </p:cNvPr>
          <p:cNvSpPr/>
          <p:nvPr/>
        </p:nvSpPr>
        <p:spPr>
          <a:xfrm>
            <a:off x="5702737" y="2538571"/>
            <a:ext cx="2520000" cy="406400"/>
          </a:xfrm>
          <a:prstGeom prst="chevron">
            <a:avLst>
              <a:gd name="adj" fmla="val 32323"/>
            </a:avLst>
          </a:prstGeom>
          <a:solidFill>
            <a:schemeClr val="accent6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12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Chevron 85">
            <a:extLst>
              <a:ext uri="{FF2B5EF4-FFF2-40B4-BE49-F238E27FC236}">
                <a16:creationId xmlns:a16="http://schemas.microsoft.com/office/drawing/2014/main" id="{C11997E7-492B-4F4C-A576-A96C44A9FAC1}"/>
              </a:ext>
            </a:extLst>
          </p:cNvPr>
          <p:cNvSpPr/>
          <p:nvPr/>
        </p:nvSpPr>
        <p:spPr>
          <a:xfrm>
            <a:off x="3216307" y="2535980"/>
            <a:ext cx="2520000" cy="410489"/>
          </a:xfrm>
          <a:prstGeom prst="chevron">
            <a:avLst>
              <a:gd name="adj" fmla="val 32323"/>
            </a:avLst>
          </a:prstGeom>
          <a:solidFill>
            <a:schemeClr val="accent6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412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6CA70516-DD57-B94D-9D7C-29109DD7ED19}"/>
              </a:ext>
            </a:extLst>
          </p:cNvPr>
          <p:cNvSpPr/>
          <p:nvPr/>
        </p:nvSpPr>
        <p:spPr>
          <a:xfrm>
            <a:off x="4322409" y="3128287"/>
            <a:ext cx="708120" cy="7081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2C42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12C41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453AD69-08CC-CA4F-8B74-24FFFAFF0CA4}"/>
              </a:ext>
            </a:extLst>
          </p:cNvPr>
          <p:cNvSpPr/>
          <p:nvPr/>
        </p:nvSpPr>
        <p:spPr>
          <a:xfrm>
            <a:off x="8136865" y="3144520"/>
            <a:ext cx="708120" cy="7081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2C42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12C41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D346160-F1C3-0E46-A3C1-5FCFFD8CEB7C}"/>
              </a:ext>
            </a:extLst>
          </p:cNvPr>
          <p:cNvSpPr/>
          <p:nvPr/>
        </p:nvSpPr>
        <p:spPr>
          <a:xfrm>
            <a:off x="448291" y="2516796"/>
            <a:ext cx="620683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1DCD253C-7F0A-D941-88CE-B0B995FDB802}"/>
              </a:ext>
            </a:extLst>
          </p:cNvPr>
          <p:cNvSpPr/>
          <p:nvPr/>
        </p:nvSpPr>
        <p:spPr>
          <a:xfrm>
            <a:off x="10750489" y="2509732"/>
            <a:ext cx="67358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2022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C87D2795-BD67-0543-8DCA-FC4A86440D7E}"/>
              </a:ext>
            </a:extLst>
          </p:cNvPr>
          <p:cNvCxnSpPr>
            <a:cxnSpLocks/>
          </p:cNvCxnSpPr>
          <p:nvPr/>
        </p:nvCxnSpPr>
        <p:spPr>
          <a:xfrm flipH="1" flipV="1">
            <a:off x="4660300" y="2671240"/>
            <a:ext cx="5736" cy="529799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3434E52-FD13-C64F-ACDA-271EF1BC1498}"/>
              </a:ext>
            </a:extLst>
          </p:cNvPr>
          <p:cNvCxnSpPr>
            <a:cxnSpLocks/>
          </p:cNvCxnSpPr>
          <p:nvPr/>
        </p:nvCxnSpPr>
        <p:spPr>
          <a:xfrm flipV="1">
            <a:off x="8494197" y="2857417"/>
            <a:ext cx="0" cy="325302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B1CFB04-D6FB-0441-9422-BEABD40D4CF7}"/>
              </a:ext>
            </a:extLst>
          </p:cNvPr>
          <p:cNvSpPr/>
          <p:nvPr/>
        </p:nvSpPr>
        <p:spPr>
          <a:xfrm>
            <a:off x="1746396" y="3023743"/>
            <a:ext cx="4526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Alliance established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 World Congress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October 2015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EE90997-8038-FA4D-9239-0DBAADB35760}"/>
              </a:ext>
            </a:extLst>
          </p:cNvPr>
          <p:cNvSpPr/>
          <p:nvPr/>
        </p:nvSpPr>
        <p:spPr>
          <a:xfrm>
            <a:off x="205640" y="1361369"/>
            <a:ext cx="35680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Alliance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White Paper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published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September 2017</a:t>
            </a: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C183120F-7CA3-EF43-97C8-070E87FAD1F2}"/>
              </a:ext>
            </a:extLst>
          </p:cNvPr>
          <p:cNvSpPr/>
          <p:nvPr/>
        </p:nvSpPr>
        <p:spPr>
          <a:xfrm>
            <a:off x="3140391" y="609862"/>
            <a:ext cx="351868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Alliance recognized as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best organization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the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field by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BMaaS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July 2018</a:t>
            </a:r>
          </a:p>
        </p:txBody>
      </p:sp>
      <p:sp>
        <p:nvSpPr>
          <p:cNvPr id="112" name="Chevron 111">
            <a:extLst>
              <a:ext uri="{FF2B5EF4-FFF2-40B4-BE49-F238E27FC236}">
                <a16:creationId xmlns:a16="http://schemas.microsoft.com/office/drawing/2014/main" id="{E0C67FBA-CD37-0741-A4DC-C42EBC9849C1}"/>
              </a:ext>
            </a:extLst>
          </p:cNvPr>
          <p:cNvSpPr/>
          <p:nvPr/>
        </p:nvSpPr>
        <p:spPr>
          <a:xfrm>
            <a:off x="1124616" y="2529130"/>
            <a:ext cx="2127437" cy="406400"/>
          </a:xfrm>
          <a:prstGeom prst="chevron">
            <a:avLst>
              <a:gd name="adj" fmla="val 32323"/>
            </a:avLst>
          </a:prstGeom>
          <a:solidFill>
            <a:schemeClr val="accent6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12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680EC7AE-D4E6-9C4E-8B23-8E45B540986F}"/>
              </a:ext>
            </a:extLst>
          </p:cNvPr>
          <p:cNvGrpSpPr/>
          <p:nvPr/>
        </p:nvGrpSpPr>
        <p:grpSpPr>
          <a:xfrm>
            <a:off x="268291" y="1440857"/>
            <a:ext cx="115459" cy="1347117"/>
            <a:chOff x="634797" y="1192952"/>
            <a:chExt cx="115459" cy="1586252"/>
          </a:xfrm>
        </p:grpSpPr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C54BB5A7-BCAC-FA4D-9BC5-7C69237501AB}"/>
                </a:ext>
              </a:extLst>
            </p:cNvPr>
            <p:cNvSpPr/>
            <p:nvPr/>
          </p:nvSpPr>
          <p:spPr>
            <a:xfrm>
              <a:off x="634797" y="2663745"/>
              <a:ext cx="115459" cy="11545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F98843D7-3281-6745-9505-7DC67A8E53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526" y="1192952"/>
              <a:ext cx="0" cy="1469333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496D6D99-4D25-F749-AD32-C2747796EA9A}"/>
              </a:ext>
            </a:extLst>
          </p:cNvPr>
          <p:cNvSpPr/>
          <p:nvPr/>
        </p:nvSpPr>
        <p:spPr>
          <a:xfrm>
            <a:off x="85921" y="395297"/>
            <a:ext cx="31485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declaration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ITS European Congress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June 2014, Helsinki</a:t>
            </a:r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B5B6163-3009-334E-8FEB-A100E4A55922}"/>
              </a:ext>
            </a:extLst>
          </p:cNvPr>
          <p:cNvCxnSpPr>
            <a:cxnSpLocks/>
          </p:cNvCxnSpPr>
          <p:nvPr/>
        </p:nvCxnSpPr>
        <p:spPr>
          <a:xfrm flipH="1" flipV="1">
            <a:off x="1660194" y="2752013"/>
            <a:ext cx="8390" cy="568868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28067D01-7F87-7E42-98FD-B9BD467D5020}"/>
              </a:ext>
            </a:extLst>
          </p:cNvPr>
          <p:cNvCxnSpPr>
            <a:cxnSpLocks/>
          </p:cNvCxnSpPr>
          <p:nvPr/>
        </p:nvCxnSpPr>
        <p:spPr>
          <a:xfrm flipV="1">
            <a:off x="3786808" y="2087920"/>
            <a:ext cx="10495" cy="645377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2B10AD8-A238-D541-B670-FF116E171AFE}"/>
              </a:ext>
            </a:extLst>
          </p:cNvPr>
          <p:cNvSpPr/>
          <p:nvPr/>
        </p:nvSpPr>
        <p:spPr>
          <a:xfrm>
            <a:off x="5093570" y="2983739"/>
            <a:ext cx="22202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Alliance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2018</a:t>
            </a: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70B1DDD-DB70-2542-88B3-6A0A148A4F1D}"/>
              </a:ext>
            </a:extLst>
          </p:cNvPr>
          <p:cNvSpPr/>
          <p:nvPr/>
        </p:nvSpPr>
        <p:spPr>
          <a:xfrm>
            <a:off x="8908958" y="2974515"/>
            <a:ext cx="2207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Alliance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 2020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8583982" y="0"/>
            <a:ext cx="3608018" cy="1799694"/>
            <a:chOff x="8583982" y="0"/>
            <a:chExt cx="3608018" cy="1799694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7253EE2-3422-0244-ADE5-325999E42CB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392000" y="1"/>
              <a:ext cx="1800000" cy="1799693"/>
            </a:xfrm>
            <a:prstGeom prst="rect">
              <a:avLst/>
            </a:prstGeom>
            <a:solidFill>
              <a:srgbClr val="FFF6D1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71873BA8-8784-8F4B-9F10-CAA42DFD29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2000" y="617818"/>
              <a:ext cx="1440000" cy="1020000"/>
            </a:xfrm>
            <a:prstGeom prst="rect">
              <a:avLst/>
            </a:prstGeom>
          </p:spPr>
        </p:pic>
        <p:sp>
          <p:nvSpPr>
            <p:cNvPr id="54" name="Right Triangle 53">
              <a:extLst>
                <a:ext uri="{FF2B5EF4-FFF2-40B4-BE49-F238E27FC236}">
                  <a16:creationId xmlns:a16="http://schemas.microsoft.com/office/drawing/2014/main" id="{7880A30C-E2C3-7A4C-9F02-14D9D158D983}"/>
                </a:ext>
              </a:extLst>
            </p:cNvPr>
            <p:cNvSpPr/>
            <p:nvPr userDrawn="1"/>
          </p:nvSpPr>
          <p:spPr>
            <a:xfrm flipH="1" flipV="1">
              <a:off x="8583982" y="1"/>
              <a:ext cx="1808018" cy="282029"/>
            </a:xfrm>
            <a:prstGeom prst="rtTriangle">
              <a:avLst/>
            </a:prstGeom>
            <a:solidFill>
              <a:srgbClr val="941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ight Triangle 54">
              <a:extLst>
                <a:ext uri="{FF2B5EF4-FFF2-40B4-BE49-F238E27FC236}">
                  <a16:creationId xmlns:a16="http://schemas.microsoft.com/office/drawing/2014/main" id="{CBF11ADD-47A2-8D41-90F7-189A8FF90A4E}"/>
                </a:ext>
              </a:extLst>
            </p:cNvPr>
            <p:cNvSpPr/>
            <p:nvPr userDrawn="1"/>
          </p:nvSpPr>
          <p:spPr>
            <a:xfrm rot="5400000" flipH="1" flipV="1">
              <a:off x="9607745" y="643202"/>
              <a:ext cx="1427457" cy="14105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8067D01-7F87-7E42-98FD-B9BD467D5020}"/>
              </a:ext>
            </a:extLst>
          </p:cNvPr>
          <p:cNvCxnSpPr>
            <a:cxnSpLocks/>
          </p:cNvCxnSpPr>
          <p:nvPr/>
        </p:nvCxnSpPr>
        <p:spPr>
          <a:xfrm flipH="1" flipV="1">
            <a:off x="6729605" y="1633182"/>
            <a:ext cx="560" cy="1065169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>
            <a:extLst>
              <a:ext uri="{FF2B5EF4-FFF2-40B4-BE49-F238E27FC236}">
                <a16:creationId xmlns:a16="http://schemas.microsoft.com/office/drawing/2014/main" id="{DEE90997-8038-FA4D-9239-0DBAADB35760}"/>
              </a:ext>
            </a:extLst>
          </p:cNvPr>
          <p:cNvSpPr/>
          <p:nvPr/>
        </p:nvSpPr>
        <p:spPr>
          <a:xfrm>
            <a:off x="6661302" y="1298364"/>
            <a:ext cx="35680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Alliance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Playbook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published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 2021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28067D01-7F87-7E42-98FD-B9BD467D5020}"/>
              </a:ext>
            </a:extLst>
          </p:cNvPr>
          <p:cNvCxnSpPr>
            <a:cxnSpLocks/>
          </p:cNvCxnSpPr>
          <p:nvPr/>
        </p:nvCxnSpPr>
        <p:spPr>
          <a:xfrm flipH="1" flipV="1">
            <a:off x="10282929" y="1977148"/>
            <a:ext cx="14728" cy="694092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17174" y="4106490"/>
            <a:ext cx="392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8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Phase III: Creation of the ecosystem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2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92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1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2" presetID="2" presetClass="entr" presetSubtype="1" fill="hold" grpId="0" nodeType="afterEffect" p14:presetBounceEnd="7625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54" dur="1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55" dur="1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57" presetID="2" presetClass="entr" presetSubtype="1" fill="hold" grpId="0" nodeType="afterEffect" p14:presetBounceEnd="7625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59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60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62" presetID="2" presetClass="entr" presetSubtype="1" fill="hold" grpId="0" nodeType="afterEffect" p14:presetBounceEnd="7625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64" dur="1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65" dur="1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5" grpId="0" animBg="1"/>
          <p:bldP spid="154" grpId="0" animBg="1"/>
          <p:bldP spid="152" grpId="0" animBg="1"/>
          <p:bldP spid="94" grpId="0" animBg="1"/>
          <p:bldP spid="95" grpId="0" animBg="1"/>
          <p:bldP spid="106" grpId="0"/>
          <p:bldP spid="107" grpId="0"/>
          <p:bldP spid="110" grpId="0"/>
          <p:bldP spid="132" grpId="0"/>
          <p:bldP spid="135" grpId="0"/>
          <p:bldP spid="136" grpId="0"/>
          <p:bldP spid="5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1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22" presetClass="entr" presetSubtype="1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4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24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6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4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4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1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6250"/>
                                </p:stCondLst>
                                <p:childTnLst>
                                  <p:par>
                                    <p:cTn id="5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1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7250"/>
                                </p:stCondLst>
                                <p:childTnLst>
                                  <p:par>
                                    <p:cTn id="5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000" fill="hold"/>
                                            <p:tgtEl>
                                              <p:spTgt spid="1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8250"/>
                                </p:stCondLst>
                                <p:childTnLst>
                                  <p:par>
                                    <p:cTn id="62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1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5" grpId="0" animBg="1"/>
          <p:bldP spid="154" grpId="0" animBg="1"/>
          <p:bldP spid="152" grpId="0" animBg="1"/>
          <p:bldP spid="94" grpId="0" animBg="1"/>
          <p:bldP spid="95" grpId="0" animBg="1"/>
          <p:bldP spid="106" grpId="0"/>
          <p:bldP spid="107" grpId="0"/>
          <p:bldP spid="110" grpId="0"/>
          <p:bldP spid="132" grpId="0"/>
          <p:bldP spid="135" grpId="0"/>
          <p:bldP spid="136" grpId="0"/>
          <p:bldP spid="5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414"/>
            <a:ext cx="12193057" cy="1106726"/>
          </a:xfrm>
          <a:prstGeom prst="rect">
            <a:avLst/>
          </a:prstGeom>
        </p:spPr>
      </p:pic>
      <p:pic>
        <p:nvPicPr>
          <p:cNvPr id="7" name="Picture 2" descr="C:\Users\admin\Desktop\worldimages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176" y="1312356"/>
            <a:ext cx="11636300" cy="5295968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036" y="2231644"/>
            <a:ext cx="317704" cy="225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1403" y="2902659"/>
            <a:ext cx="317704" cy="2250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7007" y="5301208"/>
            <a:ext cx="317704" cy="225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155" y="3111058"/>
            <a:ext cx="317704" cy="2250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7802" y="2419253"/>
            <a:ext cx="317704" cy="2250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98" y="2460162"/>
            <a:ext cx="317704" cy="22504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915" y="2119124"/>
            <a:ext cx="317704" cy="225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7845" y="2384044"/>
            <a:ext cx="317704" cy="2250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245" y="2536444"/>
            <a:ext cx="317704" cy="2250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046" y="2619469"/>
            <a:ext cx="317704" cy="2250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1935" y="2637727"/>
            <a:ext cx="317704" cy="2250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9720" y="2501757"/>
            <a:ext cx="317704" cy="22504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904" y="2844509"/>
            <a:ext cx="317704" cy="2250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98" y="2874132"/>
            <a:ext cx="317704" cy="22504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8877" y="2852939"/>
            <a:ext cx="317704" cy="2250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6581" y="2946535"/>
            <a:ext cx="317704" cy="22504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0912" y="3040131"/>
            <a:ext cx="317704" cy="22504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126" y="2578560"/>
            <a:ext cx="317704" cy="22504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0920" y="2758677"/>
            <a:ext cx="317704" cy="2250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424" y="2719068"/>
            <a:ext cx="317704" cy="22504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1862" y="2679575"/>
            <a:ext cx="317704" cy="22504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5821" y="2545704"/>
            <a:ext cx="317704" cy="225040"/>
          </a:xfrm>
          <a:prstGeom prst="rect">
            <a:avLst/>
          </a:prstGeom>
        </p:spPr>
      </p:pic>
      <p:sp>
        <p:nvSpPr>
          <p:cNvPr id="37" name="Titre 1"/>
          <p:cNvSpPr txBox="1">
            <a:spLocks/>
          </p:cNvSpPr>
          <p:nvPr/>
        </p:nvSpPr>
        <p:spPr>
          <a:xfrm>
            <a:off x="2527708" y="245641"/>
            <a:ext cx="8493068" cy="7574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Helvetica Neue Light" panose="02000403000000020004" pitchFamily="2" charset="0"/>
                <a:cs typeface="Verdana" panose="020B0604030504040204" pitchFamily="34" charset="0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MaaS Alliance </a:t>
            </a:r>
            <a:r>
              <a:rPr kumimoji="0" lang="fr-FR" sz="32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brings</a:t>
            </a:r>
            <a:r>
              <a:rPr kumimoji="0" lang="fr-FR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the global MaaS </a:t>
            </a:r>
            <a:r>
              <a:rPr kumimoji="0" lang="fr-FR" sz="32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sector</a:t>
            </a:r>
            <a:r>
              <a:rPr kumimoji="0" lang="fr-FR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kumimoji="0" lang="fr-FR" sz="320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together</a:t>
            </a:r>
            <a:r>
              <a:rPr kumimoji="0" lang="fr-FR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–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116 </a:t>
            </a:r>
            <a:r>
              <a:rPr lang="fr-FR" sz="3200" dirty="0" err="1">
                <a:solidFill>
                  <a:srgbClr val="FFFFFF"/>
                </a:solidFill>
                <a:latin typeface="Agency FB" panose="020B0503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members</a:t>
            </a:r>
            <a:r>
              <a:rPr lang="fr-FR" sz="3200" dirty="0">
                <a:solidFill>
                  <a:srgbClr val="FFFFFF"/>
                </a:solidFill>
                <a:latin typeface="Agency FB" panose="020B0503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fr-FR" sz="3200" dirty="0" err="1">
                <a:solidFill>
                  <a:srgbClr val="FFFFFF"/>
                </a:solidFill>
                <a:latin typeface="Agency FB" panose="020B0503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from</a:t>
            </a:r>
            <a:r>
              <a:rPr lang="fr-FR" sz="3200" dirty="0">
                <a:solidFill>
                  <a:srgbClr val="FFFFFF"/>
                </a:solidFill>
                <a:latin typeface="Agency FB" panose="020B0503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fr-FR" sz="3200" b="1" dirty="0">
                <a:solidFill>
                  <a:srgbClr val="FFFFFF"/>
                </a:solidFill>
                <a:latin typeface="Agency FB" panose="020B0503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27</a:t>
            </a:r>
            <a:r>
              <a:rPr lang="fr-FR" sz="3200" dirty="0">
                <a:solidFill>
                  <a:srgbClr val="FFFFFF"/>
                </a:solidFill>
                <a:latin typeface="Agency FB" panose="020B0503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countries</a:t>
            </a:r>
            <a:endParaRPr kumimoji="0" lang="fr-FR" sz="32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Verdana" panose="020B0604030504040204" pitchFamily="34" charset="0"/>
              <a:cs typeface="Helvetica" panose="020B0604020202020204" pitchFamily="34" charset="0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4326" y="2607683"/>
            <a:ext cx="317704" cy="1859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41744" y="6289017"/>
            <a:ext cx="46513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12C41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According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412C41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to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12C41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headquarters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412C41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, </a:t>
            </a:r>
            <a:r>
              <a:rPr kumimoji="0" lang="fr-FR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412C41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updated</a:t>
            </a:r>
            <a:r>
              <a:rPr kumimoji="0" lang="fr-FR" sz="1050" b="0" i="0" u="none" strike="noStrike" kern="1200" cap="none" spc="0" normalizeH="0" baseline="0" noProof="0" dirty="0">
                <a:ln>
                  <a:noFill/>
                </a:ln>
                <a:solidFill>
                  <a:srgbClr val="412C41"/>
                </a:solidFill>
                <a:effectLst/>
                <a:uLnTx/>
                <a:uFillTx/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March 2021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050" b="1" dirty="0">
                <a:solidFill>
                  <a:srgbClr val="412C4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L</a:t>
            </a:r>
            <a:r>
              <a:rPr lang="fr-FR" sz="1050" b="1" noProof="0" dirty="0" err="1">
                <a:solidFill>
                  <a:srgbClr val="412C4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ist</a:t>
            </a:r>
            <a:r>
              <a:rPr lang="fr-FR" sz="1050" b="1" noProof="0" dirty="0">
                <a:solidFill>
                  <a:srgbClr val="412C4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of </a:t>
            </a:r>
            <a:r>
              <a:rPr lang="fr-FR" sz="1050" b="1" noProof="0" dirty="0" err="1">
                <a:solidFill>
                  <a:srgbClr val="412C4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members</a:t>
            </a:r>
            <a:r>
              <a:rPr lang="fr-FR" sz="1050" b="1" noProof="0" dirty="0">
                <a:solidFill>
                  <a:srgbClr val="412C4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fr-FR" sz="1050" b="1" noProof="0" dirty="0" err="1">
                <a:solidFill>
                  <a:srgbClr val="412C4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availble</a:t>
            </a:r>
            <a:r>
              <a:rPr lang="fr-FR" sz="1050" b="1" noProof="0" dirty="0">
                <a:solidFill>
                  <a:srgbClr val="412C4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 </a:t>
            </a:r>
            <a:r>
              <a:rPr lang="fr-FR" sz="1050" b="1" noProof="0" dirty="0" err="1">
                <a:solidFill>
                  <a:srgbClr val="412C4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here</a:t>
            </a:r>
            <a:r>
              <a:rPr lang="fr-FR" sz="1050" b="1" dirty="0">
                <a:solidFill>
                  <a:srgbClr val="412C41"/>
                </a:solidFill>
                <a:latin typeface="Helvetica" panose="020B0604020202020204" pitchFamily="34" charset="0"/>
                <a:ea typeface="Verdana" panose="020B0604030504040204" pitchFamily="34" charset="0"/>
                <a:cs typeface="Helvetica" panose="020B0604020202020204" pitchFamily="34" charset="0"/>
              </a:rPr>
              <a:t>: https://maas-alliance.eu/the-alliance/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412C4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069" y="4430073"/>
            <a:ext cx="37945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12C41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+mn-cs"/>
              </a:rPr>
              <a:t>Public and private sectors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2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03" y="152744"/>
            <a:ext cx="1235850" cy="882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7688" y="4400982"/>
            <a:ext cx="323116" cy="2255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8461" y="5589240"/>
            <a:ext cx="323116" cy="22557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14398" y="552753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GB" sz="2000" dirty="0">
                <a:solidFill>
                  <a:srgbClr val="412C41"/>
                </a:solidFill>
                <a:latin typeface="Agency FB" panose="020B0503020202020204" pitchFamily="34" charset="0"/>
              </a:rPr>
              <a:t>Mobility service providers (often local) </a:t>
            </a:r>
            <a:br>
              <a:rPr lang="en-GB" sz="2000" dirty="0">
                <a:solidFill>
                  <a:srgbClr val="412C41"/>
                </a:solidFill>
                <a:latin typeface="Agency FB" panose="020B0503020202020204" pitchFamily="34" charset="0"/>
              </a:rPr>
            </a:br>
            <a:r>
              <a:rPr lang="en-GB" sz="2000" dirty="0">
                <a:solidFill>
                  <a:srgbClr val="412C41"/>
                </a:solidFill>
                <a:latin typeface="Agency FB" panose="020B0503020202020204" pitchFamily="34" charset="0"/>
              </a:rPr>
              <a:t>and tech companies (often global)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652820" y="2176372"/>
            <a:ext cx="2367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Agency FB" panose="020B0503020202020204" pitchFamily="34" charset="0"/>
              </a:rPr>
              <a:t>Disruptors and incumbents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37154" y="3328397"/>
            <a:ext cx="26388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latin typeface="Agency FB" panose="020B0503020202020204" pitchFamily="34" charset="0"/>
              </a:rPr>
              <a:t>Data providers and data users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071196" y="4255203"/>
            <a:ext cx="2470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000" dirty="0">
                <a:solidFill>
                  <a:srgbClr val="412C41"/>
                </a:solidFill>
                <a:latin typeface="Agency FB" panose="020B0503020202020204" pitchFamily="34" charset="0"/>
              </a:rPr>
              <a:t>Local and global approaches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78403" y="5504591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GB" dirty="0">
                <a:solidFill>
                  <a:srgbClr val="412C41"/>
                </a:solidFill>
                <a:latin typeface="Agency FB" panose="020B0503020202020204" pitchFamily="34" charset="0"/>
              </a:rPr>
              <a:t>Players with </a:t>
            </a:r>
            <a:r>
              <a:rPr lang="en-GB" sz="2000" dirty="0">
                <a:solidFill>
                  <a:srgbClr val="412C41"/>
                </a:solidFill>
                <a:latin typeface="Agency FB" panose="020B0503020202020204" pitchFamily="34" charset="0"/>
              </a:rPr>
              <a:t>different</a:t>
            </a:r>
            <a:r>
              <a:rPr lang="en-GB" dirty="0">
                <a:solidFill>
                  <a:srgbClr val="412C41"/>
                </a:solidFill>
                <a:latin typeface="Agency FB" panose="020B0503020202020204" pitchFamily="34" charset="0"/>
              </a:rPr>
              <a:t> business models </a:t>
            </a:r>
            <a:br>
              <a:rPr lang="en-GB" dirty="0">
                <a:solidFill>
                  <a:srgbClr val="412C41"/>
                </a:solidFill>
                <a:latin typeface="Agency FB" panose="020B0503020202020204" pitchFamily="34" charset="0"/>
              </a:rPr>
            </a:br>
            <a:r>
              <a:rPr lang="en-GB" dirty="0">
                <a:solidFill>
                  <a:srgbClr val="412C41"/>
                </a:solidFill>
                <a:latin typeface="Agency FB" panose="020B0503020202020204" pitchFamily="34" charset="0"/>
              </a:rPr>
              <a:t>(B2C, B2G2C, B2B …)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1873BA8-8784-8F4B-9F10-CAA42DFD290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8548" y="3588058"/>
            <a:ext cx="317704" cy="225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76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B100"/>
            </a:gs>
            <a:gs pos="73000">
              <a:srgbClr val="EA5B0B"/>
            </a:gs>
            <a:gs pos="83000">
              <a:srgbClr val="EA5B0B"/>
            </a:gs>
            <a:gs pos="100000">
              <a:srgbClr val="D02417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610551C-500D-5F40-8456-9D4B14CAFD8A}"/>
              </a:ext>
            </a:extLst>
          </p:cNvPr>
          <p:cNvSpPr/>
          <p:nvPr/>
        </p:nvSpPr>
        <p:spPr>
          <a:xfrm>
            <a:off x="0" y="3260832"/>
            <a:ext cx="12192000" cy="35971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483D0-0F2E-2A44-8C3B-1B1A6E457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361017"/>
            <a:ext cx="11554067" cy="3141885"/>
          </a:xfrm>
        </p:spPr>
        <p:txBody>
          <a:bodyPr anchor="b">
            <a:noAutofit/>
          </a:bodyPr>
          <a:lstStyle/>
          <a:p>
            <a:pPr algn="l"/>
            <a:r>
              <a:rPr lang="en-GB" sz="6600" dirty="0">
                <a:solidFill>
                  <a:schemeClr val="bg1"/>
                </a:solidFill>
                <a:latin typeface="Agency FB" panose="020B0503020202020204" pitchFamily="34" charset="0"/>
              </a:rPr>
              <a:t>What do you need </a:t>
            </a:r>
            <a:r>
              <a:rPr lang="en-GB" sz="6600" b="1" dirty="0">
                <a:solidFill>
                  <a:schemeClr val="bg1"/>
                </a:solidFill>
                <a:latin typeface="Agency FB" panose="020B0503020202020204" pitchFamily="34" charset="0"/>
              </a:rPr>
              <a:t>MaaS Alliance </a:t>
            </a:r>
            <a:r>
              <a:rPr lang="en-GB" sz="6600" dirty="0">
                <a:solidFill>
                  <a:schemeClr val="bg1"/>
                </a:solidFill>
                <a:latin typeface="Agency FB" panose="020B0503020202020204" pitchFamily="34" charset="0"/>
              </a:rPr>
              <a:t>for?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1602F6-6CA4-CD4C-9DBB-386157AB91D0}"/>
              </a:ext>
            </a:extLst>
          </p:cNvPr>
          <p:cNvSpPr txBox="1"/>
          <p:nvPr/>
        </p:nvSpPr>
        <p:spPr>
          <a:xfrm>
            <a:off x="0" y="0"/>
            <a:ext cx="1692000" cy="4590288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  <a:lumMod val="0"/>
                  <a:lumOff val="100000"/>
                </a:schemeClr>
              </a:gs>
              <a:gs pos="100000">
                <a:schemeClr val="accent4">
                  <a:alpha val="50000"/>
                </a:schemeClr>
              </a:gs>
            </a:gsLst>
            <a:lin ang="5400000" scaled="0"/>
          </a:gradFill>
        </p:spPr>
        <p:txBody>
          <a:bodyPr wrap="square" lIns="182880" tIns="1728000" rIns="182880" bIns="9144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spc="-150" dirty="0">
                <a:solidFill>
                  <a:srgbClr val="FFFFFF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Build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 open and sustainable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ecosystem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E5A15E-039B-124E-BC28-8A95A560EFFC}"/>
              </a:ext>
            </a:extLst>
          </p:cNvPr>
          <p:cNvSpPr txBox="1"/>
          <p:nvPr/>
        </p:nvSpPr>
        <p:spPr>
          <a:xfrm>
            <a:off x="1740790" y="0"/>
            <a:ext cx="1692000" cy="4590288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  <a:lumMod val="20000"/>
                  <a:lumOff val="80000"/>
                </a:schemeClr>
              </a:gs>
              <a:gs pos="100000">
                <a:schemeClr val="accent4">
                  <a:alpha val="50000"/>
                </a:schemeClr>
              </a:gs>
            </a:gsLst>
            <a:lin ang="5400000" scaled="0"/>
          </a:gradFill>
        </p:spPr>
        <p:txBody>
          <a:bodyPr wrap="square" lIns="182880" tIns="1728000" rIns="182880" bIns="9144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Enhance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inter-operability and roaming of services &amp; scalability of businesses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5FBBC9-F6CF-CB40-915B-917E38B3AAB7}"/>
              </a:ext>
            </a:extLst>
          </p:cNvPr>
          <p:cNvSpPr txBox="1"/>
          <p:nvPr/>
        </p:nvSpPr>
        <p:spPr>
          <a:xfrm>
            <a:off x="3480822" y="0"/>
            <a:ext cx="1692000" cy="4590288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  <a:lumMod val="40000"/>
                  <a:lumOff val="60000"/>
                </a:schemeClr>
              </a:gs>
              <a:gs pos="100000">
                <a:schemeClr val="accent4">
                  <a:alpha val="50000"/>
                </a:schemeClr>
              </a:gs>
            </a:gsLst>
            <a:lin ang="5400000" scaled="0"/>
          </a:gradFill>
        </p:spPr>
        <p:txBody>
          <a:bodyPr wrap="square" lIns="182880" tIns="1728000" rIns="182880" bIns="9144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Provide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market insights and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information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069BF3-C43F-C043-841D-5C024670123A}"/>
              </a:ext>
            </a:extLst>
          </p:cNvPr>
          <p:cNvSpPr txBox="1"/>
          <p:nvPr/>
        </p:nvSpPr>
        <p:spPr>
          <a:xfrm>
            <a:off x="5216917" y="0"/>
            <a:ext cx="1692000" cy="4590288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  <a:lumMod val="60000"/>
                  <a:lumOff val="40000"/>
                </a:schemeClr>
              </a:gs>
              <a:gs pos="100000">
                <a:schemeClr val="accent4">
                  <a:alpha val="50000"/>
                </a:schemeClr>
              </a:gs>
            </a:gsLst>
            <a:lin ang="5400000" scaled="0"/>
          </a:gradFill>
        </p:spPr>
        <p:txBody>
          <a:bodyPr wrap="square" lIns="182880" tIns="1728000" rIns="182880" bIns="9144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“problem-owners” with solution providers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A4981B-D70B-2241-8DA2-C3AB08712440}"/>
              </a:ext>
            </a:extLst>
          </p:cNvPr>
          <p:cNvSpPr txBox="1"/>
          <p:nvPr/>
        </p:nvSpPr>
        <p:spPr>
          <a:xfrm>
            <a:off x="6956948" y="0"/>
            <a:ext cx="1692000" cy="4590288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  <a:lumMod val="80000"/>
                  <a:lumOff val="20000"/>
                </a:schemeClr>
              </a:gs>
              <a:gs pos="100000">
                <a:schemeClr val="accent4">
                  <a:alpha val="50000"/>
                </a:schemeClr>
              </a:gs>
            </a:gsLst>
            <a:lin ang="5400000" scaled="0"/>
          </a:gradFill>
        </p:spPr>
        <p:txBody>
          <a:bodyPr wrap="square" lIns="182880" tIns="1728000" rIns="182880" bIns="9144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Develop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trust, partnerships and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collabora-tion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3832BA8-E359-8F49-82CE-A8A3CF67CFC4}"/>
              </a:ext>
            </a:extLst>
          </p:cNvPr>
          <p:cNvSpPr txBox="1"/>
          <p:nvPr/>
        </p:nvSpPr>
        <p:spPr>
          <a:xfrm>
            <a:off x="8700000" y="0"/>
            <a:ext cx="1692000" cy="4590288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  <a:lumMod val="100000"/>
                </a:schemeClr>
              </a:gs>
              <a:gs pos="100000">
                <a:schemeClr val="accent4">
                  <a:alpha val="50000"/>
                </a:schemeClr>
              </a:gs>
            </a:gsLst>
            <a:lin ang="5400000" scaled="0"/>
          </a:gradFill>
        </p:spPr>
        <p:txBody>
          <a:bodyPr wrap="square" lIns="182880" tIns="1728000" rIns="182880" bIns="9144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>
                <a:solidFill>
                  <a:srgbClr val="FFFFFF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ecosystem p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rinciples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118C08-0B35-6740-8EAA-D0C97758F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000" y="767818"/>
            <a:ext cx="720000" cy="72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F6221C1-D3E1-8A4F-AD0B-E753343689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6790" y="767818"/>
            <a:ext cx="720000" cy="720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9247338-CB16-734C-AD0B-F427D529F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50917" y="767818"/>
            <a:ext cx="720000" cy="72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6E5390C-D497-F142-8CC4-273096305E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94198" y="767818"/>
            <a:ext cx="720000" cy="720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211D7CD-429A-5A45-8C4E-CF370A8BC5B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61262" y="767818"/>
            <a:ext cx="720000" cy="720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2059A467-9B3A-AC44-AEE4-5C2F4878041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28948" y="767818"/>
            <a:ext cx="720000" cy="720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583982" y="0"/>
            <a:ext cx="3608018" cy="1799694"/>
            <a:chOff x="8583982" y="0"/>
            <a:chExt cx="3608018" cy="179969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253EE2-3422-0244-ADE5-325999E42CB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392000" y="1"/>
              <a:ext cx="1800000" cy="1799693"/>
            </a:xfrm>
            <a:prstGeom prst="rect">
              <a:avLst/>
            </a:prstGeom>
            <a:solidFill>
              <a:srgbClr val="FFF6D1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1873BA8-8784-8F4B-9F10-CAA42DFD29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2000" y="617818"/>
              <a:ext cx="1440000" cy="1020000"/>
            </a:xfrm>
            <a:prstGeom prst="rect">
              <a:avLst/>
            </a:prstGeom>
          </p:spPr>
        </p:pic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7880A30C-E2C3-7A4C-9F02-14D9D158D983}"/>
                </a:ext>
              </a:extLst>
            </p:cNvPr>
            <p:cNvSpPr/>
            <p:nvPr userDrawn="1"/>
          </p:nvSpPr>
          <p:spPr>
            <a:xfrm flipH="1" flipV="1">
              <a:off x="8583982" y="1"/>
              <a:ext cx="1808018" cy="282029"/>
            </a:xfrm>
            <a:prstGeom prst="rtTriangle">
              <a:avLst/>
            </a:prstGeom>
            <a:solidFill>
              <a:srgbClr val="941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CBF11ADD-47A2-8D41-90F7-189A8FF90A4E}"/>
                </a:ext>
              </a:extLst>
            </p:cNvPr>
            <p:cNvSpPr/>
            <p:nvPr userDrawn="1"/>
          </p:nvSpPr>
          <p:spPr>
            <a:xfrm rot="5400000" flipH="1" flipV="1">
              <a:off x="9607745" y="643202"/>
              <a:ext cx="1427457" cy="14105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938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7625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 p14:presetBounceEnd="7625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7625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2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2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" presetClass="entr" presetSubtype="1" fill="hold" grpId="0" nodeType="afterEffect" p14:presetBounceEnd="7625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3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3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1" fill="hold" grpId="0" nodeType="afterEffect" p14:presetBounceEnd="7625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3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4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2" presetClass="entr" presetSubtype="1" fill="hold" grpId="0" nodeType="afterEffect" p14:presetBounceEnd="7625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4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4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animBg="1"/>
          <p:bldP spid="38" grpId="0" animBg="1"/>
          <p:bldP spid="39" grpId="0" animBg="1"/>
          <p:bldP spid="40" grpId="0" animBg="1"/>
          <p:bldP spid="41" grpId="0" animBg="1"/>
          <p:bldP spid="42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2000">
              <a:schemeClr val="bg2"/>
            </a:gs>
            <a:gs pos="82000">
              <a:schemeClr val="bg2"/>
            </a:gs>
            <a:gs pos="100000">
              <a:schemeClr val="accent3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69389867-ED14-024D-B89C-519F6E742349}"/>
              </a:ext>
            </a:extLst>
          </p:cNvPr>
          <p:cNvSpPr/>
          <p:nvPr/>
        </p:nvSpPr>
        <p:spPr>
          <a:xfrm>
            <a:off x="0" y="2417511"/>
            <a:ext cx="12192000" cy="44404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483D0-0F2E-2A44-8C3B-1B1A6E457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4037744"/>
            <a:ext cx="11554067" cy="2465158"/>
          </a:xfrm>
        </p:spPr>
        <p:txBody>
          <a:bodyPr anchor="b">
            <a:noAutofit/>
          </a:bodyPr>
          <a:lstStyle/>
          <a:p>
            <a:pPr algn="l"/>
            <a:r>
              <a:rPr lang="en-GB" sz="6600" b="1" dirty="0">
                <a:solidFill>
                  <a:schemeClr val="accent2"/>
                </a:solidFill>
                <a:latin typeface="Agency FB" panose="020B0503020202020204" pitchFamily="34" charset="0"/>
              </a:rPr>
              <a:t>Vision: </a:t>
            </a:r>
            <a:r>
              <a:rPr lang="en-GB" sz="4000" dirty="0">
                <a:solidFill>
                  <a:schemeClr val="accent2"/>
                </a:solidFill>
                <a:latin typeface="Agency FB" panose="020B0503020202020204" pitchFamily="34" charset="0"/>
              </a:rPr>
              <a:t>an open </a:t>
            </a:r>
            <a:r>
              <a:rPr lang="en-GB" sz="4000" dirty="0" err="1">
                <a:solidFill>
                  <a:schemeClr val="accent2"/>
                </a:solidFill>
                <a:latin typeface="Agency FB" panose="020B0503020202020204" pitchFamily="34" charset="0"/>
              </a:rPr>
              <a:t>MaaS</a:t>
            </a:r>
            <a:r>
              <a:rPr lang="en-GB" sz="4000" dirty="0">
                <a:solidFill>
                  <a:schemeClr val="accent2"/>
                </a:solidFill>
                <a:latin typeface="Agency FB" panose="020B0503020202020204" pitchFamily="34" charset="0"/>
              </a:rPr>
              <a:t> ecosystem</a:t>
            </a:r>
            <a:endParaRPr lang="en-GB" sz="6600" dirty="0">
              <a:solidFill>
                <a:schemeClr val="accent2"/>
              </a:solidFill>
              <a:latin typeface="Agency FB" panose="020B05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C57AD8-0C01-054B-867E-E85482D26CB5}"/>
              </a:ext>
            </a:extLst>
          </p:cNvPr>
          <p:cNvSpPr txBox="1"/>
          <p:nvPr/>
        </p:nvSpPr>
        <p:spPr>
          <a:xfrm>
            <a:off x="684988" y="270000"/>
            <a:ext cx="3626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A5B31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Winner takes it 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A5B31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(UNDESIRED)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B06FD2-A3C3-6D48-B2FE-3F16A8859ECA}"/>
              </a:ext>
            </a:extLst>
          </p:cNvPr>
          <p:cNvSpPr txBox="1"/>
          <p:nvPr/>
        </p:nvSpPr>
        <p:spPr>
          <a:xfrm>
            <a:off x="5543650" y="270000"/>
            <a:ext cx="3595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EA5B31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 ecosystem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EA5B31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(DESIRED)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21085-82B9-5449-A08E-26CA681AD820}"/>
              </a:ext>
            </a:extLst>
          </p:cNvPr>
          <p:cNvSpPr txBox="1"/>
          <p:nvPr/>
        </p:nvSpPr>
        <p:spPr>
          <a:xfrm>
            <a:off x="8540727" y="2276872"/>
            <a:ext cx="363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A5B31">
                    <a:alpha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Mobility as a Service (aggregators)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48D73A-0DF5-E34C-8CA4-590C3796F3BD}"/>
              </a:ext>
            </a:extLst>
          </p:cNvPr>
          <p:cNvSpPr txBox="1"/>
          <p:nvPr/>
        </p:nvSpPr>
        <p:spPr>
          <a:xfrm>
            <a:off x="9400055" y="2708920"/>
            <a:ext cx="2777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A5B31">
                    <a:alpha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Transport service providers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4CE8716-82B7-3446-93BF-1DB16CB7EB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16477" y="2053371"/>
            <a:ext cx="540000" cy="540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01A33E7-CE47-2541-8253-2393E9FD99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3496" y="2053371"/>
            <a:ext cx="540000" cy="54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909285A-97B2-A44A-AB9F-C0F0DBFBD0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94023" y="2048562"/>
            <a:ext cx="540000" cy="540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E1A2C43-3697-D64F-9BF5-ECAA95F315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04549" y="2053371"/>
            <a:ext cx="540000" cy="540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85DC9608-4B05-8546-BE9B-2CD9924B7B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16319" y="3155616"/>
            <a:ext cx="540000" cy="54000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B9F5D7CD-A6CE-1143-90C9-E509166B34A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7078" y="4074373"/>
            <a:ext cx="540000" cy="540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046005B0-FBD2-2845-9157-C961E5348E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0272" y="3122689"/>
            <a:ext cx="540000" cy="540000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18591748-8762-4B44-9BF7-C9A4CB2986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21879" y="4187031"/>
            <a:ext cx="540000" cy="540000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279D2007-4E69-8F4A-82C3-75B8F6EB3E3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250046" y="4133837"/>
            <a:ext cx="540000" cy="5400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48261C27-89BA-E643-A718-22AB54E1BA6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41132" y="3233934"/>
            <a:ext cx="540000" cy="540000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2A949E3B-90DF-FF45-BE11-6439828D68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28080" y="4151117"/>
            <a:ext cx="540000" cy="5400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EEBBD0FB-7BCE-A744-88B5-109B4F2713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665876" y="3247098"/>
            <a:ext cx="540000" cy="540000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D816EE1D-2A2E-D146-A09D-29FFFA7DDD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95160" y="3906680"/>
            <a:ext cx="540000" cy="540000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0A0BA8F1-C3D0-9248-BBA4-2889D013BEA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26071" y="4081490"/>
            <a:ext cx="540000" cy="540000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9F7BC385-CADE-3D4A-982B-2D0057230AD3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57999" y="4359228"/>
            <a:ext cx="540000" cy="5400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300C357-6B3C-BB4D-BE5F-924F18780D05}"/>
              </a:ext>
            </a:extLst>
          </p:cNvPr>
          <p:cNvGrpSpPr/>
          <p:nvPr/>
        </p:nvGrpSpPr>
        <p:grpSpPr>
          <a:xfrm>
            <a:off x="3195006" y="3233934"/>
            <a:ext cx="1187788" cy="540000"/>
            <a:chOff x="2332477" y="3142646"/>
            <a:chExt cx="1187788" cy="540000"/>
          </a:xfrm>
        </p:grpSpPr>
        <p:pic>
          <p:nvPicPr>
            <p:cNvPr id="27" name="Graphic 26">
              <a:extLst>
                <a:ext uri="{FF2B5EF4-FFF2-40B4-BE49-F238E27FC236}">
                  <a16:creationId xmlns:a16="http://schemas.microsoft.com/office/drawing/2014/main" id="{74B57DFC-DDA9-2244-A37D-BB76F19398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656477" y="3142646"/>
              <a:ext cx="540000" cy="540000"/>
            </a:xfrm>
            <a:prstGeom prst="rect">
              <a:avLst/>
            </a:prstGeom>
          </p:spPr>
        </p:pic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835D04F0-46A2-CD47-BC25-165BE733A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332477" y="3159000"/>
              <a:ext cx="432000" cy="432000"/>
            </a:xfrm>
            <a:prstGeom prst="rect">
              <a:avLst/>
            </a:prstGeom>
          </p:spPr>
        </p:pic>
        <p:pic>
          <p:nvPicPr>
            <p:cNvPr id="40" name="Graphic 39">
              <a:extLst>
                <a:ext uri="{FF2B5EF4-FFF2-40B4-BE49-F238E27FC236}">
                  <a16:creationId xmlns:a16="http://schemas.microsoft.com/office/drawing/2014/main" id="{C379A725-4F73-3F46-8321-922CAB7F6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088265" y="3159000"/>
              <a:ext cx="432000" cy="4320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AFBFC0B-45F2-BE4C-B01E-43B44378825F}"/>
              </a:ext>
            </a:extLst>
          </p:cNvPr>
          <p:cNvGrpSpPr/>
          <p:nvPr/>
        </p:nvGrpSpPr>
        <p:grpSpPr>
          <a:xfrm>
            <a:off x="7827248" y="3341261"/>
            <a:ext cx="1200823" cy="540000"/>
            <a:chOff x="7643435" y="3411761"/>
            <a:chExt cx="1200823" cy="540000"/>
          </a:xfrm>
        </p:grpSpPr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D80A8E1D-2239-684E-9F42-A3D8AD3D2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7964017" y="3411761"/>
              <a:ext cx="540000" cy="540000"/>
            </a:xfrm>
            <a:prstGeom prst="rect">
              <a:avLst/>
            </a:prstGeom>
          </p:spPr>
        </p:pic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E060472E-2709-5347-BF96-A1C746DCD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7643435" y="3426397"/>
              <a:ext cx="432000" cy="432000"/>
            </a:xfrm>
            <a:prstGeom prst="rect">
              <a:avLst/>
            </a:prstGeom>
          </p:spPr>
        </p:pic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48EE3F73-BB7C-6F43-9FE2-405EBE38E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8412258" y="3426397"/>
              <a:ext cx="432000" cy="432000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BC3A529-96C8-4040-ADE8-1D49839CDB9F}"/>
              </a:ext>
            </a:extLst>
          </p:cNvPr>
          <p:cNvGrpSpPr/>
          <p:nvPr/>
        </p:nvGrpSpPr>
        <p:grpSpPr>
          <a:xfrm>
            <a:off x="9198068" y="4281656"/>
            <a:ext cx="1204106" cy="541442"/>
            <a:chOff x="9230191" y="4182752"/>
            <a:chExt cx="1204106" cy="541442"/>
          </a:xfrm>
        </p:grpSpPr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EF4D22CD-AA86-9A4F-B185-83DC5EF8F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562244" y="4184194"/>
              <a:ext cx="540000" cy="540000"/>
            </a:xfrm>
            <a:prstGeom prst="rect">
              <a:avLst/>
            </a:prstGeom>
          </p:spPr>
        </p:pic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694946E7-14C1-3349-AB97-5545EB3D2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0002297" y="4182752"/>
              <a:ext cx="432000" cy="432000"/>
            </a:xfrm>
            <a:prstGeom prst="rect">
              <a:avLst/>
            </a:prstGeom>
          </p:spPr>
        </p:pic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C36153A7-58C9-7C4E-B6C6-FC43B2047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9230191" y="4182752"/>
              <a:ext cx="432000" cy="432000"/>
            </a:xfrm>
            <a:prstGeom prst="rect">
              <a:avLst/>
            </a:prstGeom>
          </p:spPr>
        </p:pic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0B70211A-3ABB-5648-9540-8EF057AF43AC}"/>
              </a:ext>
            </a:extLst>
          </p:cNvPr>
          <p:cNvSpPr txBox="1"/>
          <p:nvPr/>
        </p:nvSpPr>
        <p:spPr>
          <a:xfrm>
            <a:off x="536941" y="3662689"/>
            <a:ext cx="773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A5B31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B7C50FE-2EB6-E74A-B09C-9991718CD49A}"/>
              </a:ext>
            </a:extLst>
          </p:cNvPr>
          <p:cNvSpPr txBox="1"/>
          <p:nvPr/>
        </p:nvSpPr>
        <p:spPr>
          <a:xfrm>
            <a:off x="738629" y="4597798"/>
            <a:ext cx="773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A5B31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E17D5EC-4854-A141-8C2A-BF5F9D2FC481}"/>
              </a:ext>
            </a:extLst>
          </p:cNvPr>
          <p:cNvSpPr txBox="1"/>
          <p:nvPr/>
        </p:nvSpPr>
        <p:spPr>
          <a:xfrm>
            <a:off x="1779091" y="3539004"/>
            <a:ext cx="1220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A5B31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CAR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08CB616-5BF8-D244-A438-0B380C0F12A0}"/>
              </a:ext>
            </a:extLst>
          </p:cNvPr>
          <p:cNvSpPr txBox="1"/>
          <p:nvPr/>
        </p:nvSpPr>
        <p:spPr>
          <a:xfrm>
            <a:off x="2004313" y="4620006"/>
            <a:ext cx="773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A5B31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DE8B141-929F-0146-BBC7-269BAFA249DF}"/>
              </a:ext>
            </a:extLst>
          </p:cNvPr>
          <p:cNvSpPr txBox="1"/>
          <p:nvPr/>
        </p:nvSpPr>
        <p:spPr>
          <a:xfrm>
            <a:off x="2945963" y="4645202"/>
            <a:ext cx="1169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A5B31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 RENTAL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C4061B5-E622-1447-A8F3-D3F20DC5A3A2}"/>
              </a:ext>
            </a:extLst>
          </p:cNvPr>
          <p:cNvSpPr txBox="1"/>
          <p:nvPr/>
        </p:nvSpPr>
        <p:spPr>
          <a:xfrm>
            <a:off x="3020662" y="3668217"/>
            <a:ext cx="1606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A5B31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BIKE SHARING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E249C17-F060-D24A-879E-667A9B140A9E}"/>
              </a:ext>
            </a:extLst>
          </p:cNvPr>
          <p:cNvSpPr txBox="1"/>
          <p:nvPr/>
        </p:nvSpPr>
        <p:spPr>
          <a:xfrm>
            <a:off x="7621020" y="3757576"/>
            <a:ext cx="1606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A5B31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BIKE SHARING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48D85A2-2C72-4548-9F8E-AC92F0669B82}"/>
              </a:ext>
            </a:extLst>
          </p:cNvPr>
          <p:cNvSpPr txBox="1"/>
          <p:nvPr/>
        </p:nvSpPr>
        <p:spPr>
          <a:xfrm>
            <a:off x="9025268" y="4731352"/>
            <a:ext cx="1606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A5B31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TAXI SHARING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B672513-802A-7342-98C8-3E85318C0F76}"/>
              </a:ext>
            </a:extLst>
          </p:cNvPr>
          <p:cNvSpPr txBox="1"/>
          <p:nvPr/>
        </p:nvSpPr>
        <p:spPr>
          <a:xfrm>
            <a:off x="7999080" y="4550904"/>
            <a:ext cx="1169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A5B31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 RENTAL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8434EBF-C32A-3A46-8812-3E44EFC98AFE}"/>
              </a:ext>
            </a:extLst>
          </p:cNvPr>
          <p:cNvSpPr txBox="1"/>
          <p:nvPr/>
        </p:nvSpPr>
        <p:spPr>
          <a:xfrm>
            <a:off x="6600110" y="4337374"/>
            <a:ext cx="773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A5B31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7D56F61-9B27-5644-80CA-555921311EFC}"/>
              </a:ext>
            </a:extLst>
          </p:cNvPr>
          <p:cNvSpPr txBox="1"/>
          <p:nvPr/>
        </p:nvSpPr>
        <p:spPr>
          <a:xfrm>
            <a:off x="5428394" y="3722152"/>
            <a:ext cx="773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A5B31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5337BEE-5A58-B444-85CB-43AE4D8508C3}"/>
              </a:ext>
            </a:extLst>
          </p:cNvPr>
          <p:cNvSpPr txBox="1"/>
          <p:nvPr/>
        </p:nvSpPr>
        <p:spPr>
          <a:xfrm>
            <a:off x="6362145" y="3618754"/>
            <a:ext cx="12204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A5B31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 CAR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E037DD9-6E40-1648-AC16-6A5BC45BFEED}"/>
              </a:ext>
            </a:extLst>
          </p:cNvPr>
          <p:cNvSpPr txBox="1"/>
          <p:nvPr/>
        </p:nvSpPr>
        <p:spPr>
          <a:xfrm>
            <a:off x="5381751" y="4645202"/>
            <a:ext cx="773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A5B31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TRAIN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6A890A1-A891-6847-A7F5-0A7BFE0BF384}"/>
              </a:ext>
            </a:extLst>
          </p:cNvPr>
          <p:cNvSpPr txBox="1"/>
          <p:nvPr/>
        </p:nvSpPr>
        <p:spPr>
          <a:xfrm>
            <a:off x="7251151" y="4818074"/>
            <a:ext cx="773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EA5B31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TAXI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E4BF766-EEE9-FC49-B31D-299FA837CEF0}"/>
              </a:ext>
            </a:extLst>
          </p:cNvPr>
          <p:cNvCxnSpPr>
            <a:cxnSpLocks/>
          </p:cNvCxnSpPr>
          <p:nvPr/>
        </p:nvCxnSpPr>
        <p:spPr>
          <a:xfrm flipV="1">
            <a:off x="4928025" y="1013984"/>
            <a:ext cx="0" cy="367844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AA5AC72-D349-8F4D-84A1-30CA2FE334D8}"/>
              </a:ext>
            </a:extLst>
          </p:cNvPr>
          <p:cNvCxnSpPr/>
          <p:nvPr/>
        </p:nvCxnSpPr>
        <p:spPr>
          <a:xfrm>
            <a:off x="2383604" y="2666076"/>
            <a:ext cx="0" cy="1485041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3D1285BE-74AB-FC47-AD96-0054F372E8EC}"/>
              </a:ext>
            </a:extLst>
          </p:cNvPr>
          <p:cNvCxnSpPr>
            <a:cxnSpLocks/>
          </p:cNvCxnSpPr>
          <p:nvPr/>
        </p:nvCxnSpPr>
        <p:spPr>
          <a:xfrm flipH="1">
            <a:off x="1310325" y="2675745"/>
            <a:ext cx="1066878" cy="680152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89B9CD7F-7576-3F4B-A365-4464FCB7D8CD}"/>
              </a:ext>
            </a:extLst>
          </p:cNvPr>
          <p:cNvCxnSpPr>
            <a:cxnSpLocks/>
          </p:cNvCxnSpPr>
          <p:nvPr/>
        </p:nvCxnSpPr>
        <p:spPr>
          <a:xfrm>
            <a:off x="2390006" y="2675516"/>
            <a:ext cx="1060420" cy="505455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0563514B-8B36-0A46-AE54-6C92D35FBF46}"/>
              </a:ext>
            </a:extLst>
          </p:cNvPr>
          <p:cNvCxnSpPr>
            <a:cxnSpLocks/>
          </p:cNvCxnSpPr>
          <p:nvPr/>
        </p:nvCxnSpPr>
        <p:spPr>
          <a:xfrm flipH="1">
            <a:off x="5875631" y="2717905"/>
            <a:ext cx="724479" cy="616955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CCDDCE5-9FD3-064B-ABA8-5D469DB219DF}"/>
              </a:ext>
            </a:extLst>
          </p:cNvPr>
          <p:cNvCxnSpPr>
            <a:cxnSpLocks/>
          </p:cNvCxnSpPr>
          <p:nvPr/>
        </p:nvCxnSpPr>
        <p:spPr>
          <a:xfrm flipH="1">
            <a:off x="6125562" y="2730513"/>
            <a:ext cx="482380" cy="1673324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EE066415-D20A-3A4E-96E5-7839A99C9368}"/>
              </a:ext>
            </a:extLst>
          </p:cNvPr>
          <p:cNvCxnSpPr>
            <a:cxnSpLocks/>
          </p:cNvCxnSpPr>
          <p:nvPr/>
        </p:nvCxnSpPr>
        <p:spPr>
          <a:xfrm>
            <a:off x="6600110" y="2717905"/>
            <a:ext cx="427564" cy="666042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421E54C-7FB0-AD4F-B17F-EA9820D0C068}"/>
              </a:ext>
            </a:extLst>
          </p:cNvPr>
          <p:cNvCxnSpPr>
            <a:cxnSpLocks/>
          </p:cNvCxnSpPr>
          <p:nvPr/>
        </p:nvCxnSpPr>
        <p:spPr>
          <a:xfrm flipH="1">
            <a:off x="6110871" y="2661769"/>
            <a:ext cx="1109873" cy="756352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5776F184-3A33-7A40-81AE-8852BA10B3FD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7210426" y="2653570"/>
            <a:ext cx="417573" cy="1705658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5511C349-AEF0-B746-BF4F-0489DD33CF72}"/>
              </a:ext>
            </a:extLst>
          </p:cNvPr>
          <p:cNvCxnSpPr>
            <a:cxnSpLocks/>
            <a:endCxn id="35" idx="1"/>
          </p:cNvCxnSpPr>
          <p:nvPr/>
        </p:nvCxnSpPr>
        <p:spPr>
          <a:xfrm>
            <a:off x="7219051" y="2651307"/>
            <a:ext cx="1107020" cy="1700183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BA45CBF-9649-6343-95D7-60B550F27350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7234992" y="2651307"/>
            <a:ext cx="1182838" cy="689954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98ACD98-B4B4-3344-81AF-2647F2C69A92}"/>
              </a:ext>
            </a:extLst>
          </p:cNvPr>
          <p:cNvCxnSpPr>
            <a:cxnSpLocks/>
          </p:cNvCxnSpPr>
          <p:nvPr/>
        </p:nvCxnSpPr>
        <p:spPr>
          <a:xfrm flipH="1">
            <a:off x="7071817" y="2675516"/>
            <a:ext cx="791536" cy="1306760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BA8F30F-4868-1F47-91D8-19B748EC9D7C}"/>
              </a:ext>
            </a:extLst>
          </p:cNvPr>
          <p:cNvCxnSpPr>
            <a:cxnSpLocks/>
          </p:cNvCxnSpPr>
          <p:nvPr/>
        </p:nvCxnSpPr>
        <p:spPr>
          <a:xfrm>
            <a:off x="7848937" y="2675516"/>
            <a:ext cx="1764674" cy="1661709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C5C87D6-8382-E849-9D2E-CA01C0C299BF}"/>
              </a:ext>
            </a:extLst>
          </p:cNvPr>
          <p:cNvCxnSpPr>
            <a:cxnSpLocks/>
          </p:cNvCxnSpPr>
          <p:nvPr/>
        </p:nvCxnSpPr>
        <p:spPr>
          <a:xfrm>
            <a:off x="7863353" y="2674268"/>
            <a:ext cx="326106" cy="788213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71D67F4-FD73-234C-90D5-ABBAAB8127FC}"/>
              </a:ext>
            </a:extLst>
          </p:cNvPr>
          <p:cNvGrpSpPr/>
          <p:nvPr/>
        </p:nvGrpSpPr>
        <p:grpSpPr>
          <a:xfrm>
            <a:off x="1814004" y="1370753"/>
            <a:ext cx="1227874" cy="443906"/>
            <a:chOff x="1438826" y="914174"/>
            <a:chExt cx="1227874" cy="443906"/>
          </a:xfrm>
        </p:grpSpPr>
        <p:pic>
          <p:nvPicPr>
            <p:cNvPr id="71" name="Graphic 70">
              <a:extLst>
                <a:ext uri="{FF2B5EF4-FFF2-40B4-BE49-F238E27FC236}">
                  <a16:creationId xmlns:a16="http://schemas.microsoft.com/office/drawing/2014/main" id="{92DD998C-3DE6-AB4F-8EC2-D17245F12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438826" y="914174"/>
              <a:ext cx="432000" cy="432000"/>
            </a:xfrm>
            <a:prstGeom prst="rect">
              <a:avLst/>
            </a:prstGeom>
          </p:spPr>
        </p:pic>
        <p:pic>
          <p:nvPicPr>
            <p:cNvPr id="72" name="Graphic 71">
              <a:extLst>
                <a:ext uri="{FF2B5EF4-FFF2-40B4-BE49-F238E27FC236}">
                  <a16:creationId xmlns:a16="http://schemas.microsoft.com/office/drawing/2014/main" id="{7F0DA45F-A901-F24D-B3B5-3E1A2E8181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807219" y="914174"/>
              <a:ext cx="432000" cy="432000"/>
            </a:xfrm>
            <a:prstGeom prst="rect">
              <a:avLst/>
            </a:prstGeom>
          </p:spPr>
        </p:pic>
        <p:pic>
          <p:nvPicPr>
            <p:cNvPr id="73" name="Graphic 72">
              <a:extLst>
                <a:ext uri="{FF2B5EF4-FFF2-40B4-BE49-F238E27FC236}">
                  <a16:creationId xmlns:a16="http://schemas.microsoft.com/office/drawing/2014/main" id="{230AAD5D-667C-1342-A166-CBD8F4FB1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234700" y="926080"/>
              <a:ext cx="432000" cy="432000"/>
            </a:xfrm>
            <a:prstGeom prst="rect">
              <a:avLst/>
            </a:prstGeom>
          </p:spPr>
        </p:pic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1BFB62D-B278-9741-8304-91DD075E2FDA}"/>
              </a:ext>
            </a:extLst>
          </p:cNvPr>
          <p:cNvGrpSpPr/>
          <p:nvPr/>
        </p:nvGrpSpPr>
        <p:grpSpPr>
          <a:xfrm>
            <a:off x="6676971" y="1288467"/>
            <a:ext cx="1227874" cy="443906"/>
            <a:chOff x="1438826" y="914174"/>
            <a:chExt cx="1227874" cy="443906"/>
          </a:xfrm>
        </p:grpSpPr>
        <p:pic>
          <p:nvPicPr>
            <p:cNvPr id="76" name="Graphic 75">
              <a:extLst>
                <a:ext uri="{FF2B5EF4-FFF2-40B4-BE49-F238E27FC236}">
                  <a16:creationId xmlns:a16="http://schemas.microsoft.com/office/drawing/2014/main" id="{DFDBACF2-6714-D04C-862C-675B8B8E0D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438826" y="914174"/>
              <a:ext cx="432000" cy="432000"/>
            </a:xfrm>
            <a:prstGeom prst="rect">
              <a:avLst/>
            </a:prstGeom>
          </p:spPr>
        </p:pic>
        <p:pic>
          <p:nvPicPr>
            <p:cNvPr id="77" name="Graphic 76">
              <a:extLst>
                <a:ext uri="{FF2B5EF4-FFF2-40B4-BE49-F238E27FC236}">
                  <a16:creationId xmlns:a16="http://schemas.microsoft.com/office/drawing/2014/main" id="{7AA00819-8711-E345-92FE-858E1CDDFA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807219" y="914174"/>
              <a:ext cx="432000" cy="432000"/>
            </a:xfrm>
            <a:prstGeom prst="rect">
              <a:avLst/>
            </a:prstGeom>
          </p:spPr>
        </p:pic>
        <p:pic>
          <p:nvPicPr>
            <p:cNvPr id="79" name="Graphic 78">
              <a:extLst>
                <a:ext uri="{FF2B5EF4-FFF2-40B4-BE49-F238E27FC236}">
                  <a16:creationId xmlns:a16="http://schemas.microsoft.com/office/drawing/2014/main" id="{99486A08-E3DD-0F45-BC47-D391DA6BA3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234700" y="926080"/>
              <a:ext cx="432000" cy="432000"/>
            </a:xfrm>
            <a:prstGeom prst="rect">
              <a:avLst/>
            </a:prstGeom>
          </p:spPr>
        </p:pic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D2CCD80-75A3-134D-9AAA-66239067214C}"/>
              </a:ext>
            </a:extLst>
          </p:cNvPr>
          <p:cNvCxnSpPr>
            <a:cxnSpLocks/>
          </p:cNvCxnSpPr>
          <p:nvPr/>
        </p:nvCxnSpPr>
        <p:spPr>
          <a:xfrm>
            <a:off x="2398397" y="1800043"/>
            <a:ext cx="0" cy="218789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F6DF7F1-E1BD-524F-A4DE-3F744E5520A0}"/>
              </a:ext>
            </a:extLst>
          </p:cNvPr>
          <p:cNvCxnSpPr>
            <a:cxnSpLocks/>
          </p:cNvCxnSpPr>
          <p:nvPr/>
        </p:nvCxnSpPr>
        <p:spPr>
          <a:xfrm>
            <a:off x="2030004" y="1800043"/>
            <a:ext cx="274609" cy="218789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3D756BBF-6958-8A4F-91D0-A367B41927F1}"/>
              </a:ext>
            </a:extLst>
          </p:cNvPr>
          <p:cNvCxnSpPr>
            <a:cxnSpLocks/>
          </p:cNvCxnSpPr>
          <p:nvPr/>
        </p:nvCxnSpPr>
        <p:spPr>
          <a:xfrm flipH="1">
            <a:off x="2485554" y="1800043"/>
            <a:ext cx="340324" cy="218789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6D4CA55-C048-CB40-8169-7EA438EA6515}"/>
              </a:ext>
            </a:extLst>
          </p:cNvPr>
          <p:cNvCxnSpPr>
            <a:cxnSpLocks/>
          </p:cNvCxnSpPr>
          <p:nvPr/>
        </p:nvCxnSpPr>
        <p:spPr>
          <a:xfrm flipH="1">
            <a:off x="6665808" y="1736737"/>
            <a:ext cx="181641" cy="282095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C8AD55C9-385F-8841-A55E-F2571EDDA280}"/>
              </a:ext>
            </a:extLst>
          </p:cNvPr>
          <p:cNvCxnSpPr>
            <a:cxnSpLocks/>
          </p:cNvCxnSpPr>
          <p:nvPr/>
        </p:nvCxnSpPr>
        <p:spPr>
          <a:xfrm>
            <a:off x="6881360" y="1746885"/>
            <a:ext cx="318214" cy="263286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13C21278-D99B-4748-A259-1CD4EEB88146}"/>
              </a:ext>
            </a:extLst>
          </p:cNvPr>
          <p:cNvCxnSpPr>
            <a:cxnSpLocks/>
          </p:cNvCxnSpPr>
          <p:nvPr/>
        </p:nvCxnSpPr>
        <p:spPr>
          <a:xfrm flipH="1">
            <a:off x="7274127" y="1726613"/>
            <a:ext cx="1" cy="292219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B33E92E-B65F-C34D-937F-54C830DDC519}"/>
              </a:ext>
            </a:extLst>
          </p:cNvPr>
          <p:cNvCxnSpPr>
            <a:cxnSpLocks/>
          </p:cNvCxnSpPr>
          <p:nvPr/>
        </p:nvCxnSpPr>
        <p:spPr>
          <a:xfrm flipH="1">
            <a:off x="6758026" y="1745386"/>
            <a:ext cx="930819" cy="281174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3F999E5-69E8-C842-9464-D2565DA99FA7}"/>
              </a:ext>
            </a:extLst>
          </p:cNvPr>
          <p:cNvCxnSpPr>
            <a:cxnSpLocks/>
          </p:cNvCxnSpPr>
          <p:nvPr/>
        </p:nvCxnSpPr>
        <p:spPr>
          <a:xfrm flipH="1">
            <a:off x="7337070" y="1753449"/>
            <a:ext cx="384249" cy="279514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D7A14768-0229-964F-A291-D9CE1C921047}"/>
              </a:ext>
            </a:extLst>
          </p:cNvPr>
          <p:cNvCxnSpPr>
            <a:cxnSpLocks/>
          </p:cNvCxnSpPr>
          <p:nvPr/>
        </p:nvCxnSpPr>
        <p:spPr>
          <a:xfrm>
            <a:off x="7751787" y="1753449"/>
            <a:ext cx="185531" cy="265383"/>
          </a:xfrm>
          <a:prstGeom prst="straightConnector1">
            <a:avLst/>
          </a:prstGeom>
          <a:ln w="12700">
            <a:solidFill>
              <a:schemeClr val="accent2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/>
          <p:cNvGrpSpPr/>
          <p:nvPr/>
        </p:nvGrpSpPr>
        <p:grpSpPr>
          <a:xfrm>
            <a:off x="8583982" y="0"/>
            <a:ext cx="3608018" cy="1799694"/>
            <a:chOff x="8583982" y="0"/>
            <a:chExt cx="3608018" cy="1799694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F7253EE2-3422-0244-ADE5-325999E42CB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392000" y="1"/>
              <a:ext cx="1800000" cy="1799693"/>
            </a:xfrm>
            <a:prstGeom prst="rect">
              <a:avLst/>
            </a:prstGeom>
            <a:solidFill>
              <a:srgbClr val="FFF6D1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71873BA8-8784-8F4B-9F10-CAA42DFD29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2000" y="617818"/>
              <a:ext cx="1440000" cy="1020000"/>
            </a:xfrm>
            <a:prstGeom prst="rect">
              <a:avLst/>
            </a:prstGeom>
          </p:spPr>
        </p:pic>
        <p:sp>
          <p:nvSpPr>
            <p:cNvPr id="102" name="Right Triangle 101">
              <a:extLst>
                <a:ext uri="{FF2B5EF4-FFF2-40B4-BE49-F238E27FC236}">
                  <a16:creationId xmlns:a16="http://schemas.microsoft.com/office/drawing/2014/main" id="{7880A30C-E2C3-7A4C-9F02-14D9D158D983}"/>
                </a:ext>
              </a:extLst>
            </p:cNvPr>
            <p:cNvSpPr/>
            <p:nvPr userDrawn="1"/>
          </p:nvSpPr>
          <p:spPr>
            <a:xfrm flipH="1" flipV="1">
              <a:off x="8583982" y="1"/>
              <a:ext cx="1808018" cy="282029"/>
            </a:xfrm>
            <a:prstGeom prst="rtTriangle">
              <a:avLst/>
            </a:prstGeom>
            <a:solidFill>
              <a:srgbClr val="941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3" name="Right Triangle 102">
              <a:extLst>
                <a:ext uri="{FF2B5EF4-FFF2-40B4-BE49-F238E27FC236}">
                  <a16:creationId xmlns:a16="http://schemas.microsoft.com/office/drawing/2014/main" id="{CBF11ADD-47A2-8D41-90F7-189A8FF90A4E}"/>
                </a:ext>
              </a:extLst>
            </p:cNvPr>
            <p:cNvSpPr/>
            <p:nvPr userDrawn="1"/>
          </p:nvSpPr>
          <p:spPr>
            <a:xfrm rot="5400000" flipH="1" flipV="1">
              <a:off x="9607745" y="643202"/>
              <a:ext cx="1427457" cy="14105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7AA5AC72-D349-8F4D-84A1-30CA2FE334D8}"/>
              </a:ext>
            </a:extLst>
          </p:cNvPr>
          <p:cNvCxnSpPr/>
          <p:nvPr/>
        </p:nvCxnSpPr>
        <p:spPr>
          <a:xfrm>
            <a:off x="2394026" y="2650016"/>
            <a:ext cx="91528" cy="584168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AA5AC72-D349-8F4D-84A1-30CA2FE334D8}"/>
              </a:ext>
            </a:extLst>
          </p:cNvPr>
          <p:cNvCxnSpPr/>
          <p:nvPr/>
        </p:nvCxnSpPr>
        <p:spPr>
          <a:xfrm>
            <a:off x="2408900" y="2674068"/>
            <a:ext cx="915068" cy="1549914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7AA5AC72-D349-8F4D-84A1-30CA2FE334D8}"/>
              </a:ext>
            </a:extLst>
          </p:cNvPr>
          <p:cNvCxnSpPr/>
          <p:nvPr/>
        </p:nvCxnSpPr>
        <p:spPr>
          <a:xfrm flipH="1">
            <a:off x="1365422" y="2719070"/>
            <a:ext cx="960530" cy="1342389"/>
          </a:xfrm>
          <a:prstGeom prst="straightConnector1">
            <a:avLst/>
          </a:prstGeom>
          <a:ln w="254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A99F9D6-8EDD-6148-ACF3-6A7718262CED}"/>
              </a:ext>
            </a:extLst>
          </p:cNvPr>
          <p:cNvCxnSpPr/>
          <p:nvPr/>
        </p:nvCxnSpPr>
        <p:spPr>
          <a:xfrm>
            <a:off x="-14868" y="2692124"/>
            <a:ext cx="12192000" cy="0"/>
          </a:xfrm>
          <a:prstGeom prst="line">
            <a:avLst/>
          </a:prstGeom>
          <a:ln w="12700">
            <a:solidFill>
              <a:srgbClr val="FF5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E4BF766-EEE9-FC49-B31D-299FA837CEF0}"/>
              </a:ext>
            </a:extLst>
          </p:cNvPr>
          <p:cNvCxnSpPr>
            <a:cxnSpLocks/>
          </p:cNvCxnSpPr>
          <p:nvPr/>
        </p:nvCxnSpPr>
        <p:spPr>
          <a:xfrm flipV="1">
            <a:off x="4928025" y="974693"/>
            <a:ext cx="0" cy="3678443"/>
          </a:xfrm>
          <a:prstGeom prst="line">
            <a:avLst/>
          </a:prstGeom>
          <a:ln w="12700">
            <a:solidFill>
              <a:srgbClr val="FF58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445174" y="5081187"/>
            <a:ext cx="27825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A5B31">
                    <a:alpha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 to market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A5B31">
                    <a:alpha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sharing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EA5B31">
                    <a:alpha val="50000"/>
                  </a:srgbClr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Public-private partnerships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EA5B31"/>
              </a:solidFill>
              <a:effectLst/>
              <a:uLnTx/>
              <a:uFillTx/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444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610551C-500D-5F40-8456-9D4B14CAFD8A}"/>
              </a:ext>
            </a:extLst>
          </p:cNvPr>
          <p:cNvSpPr/>
          <p:nvPr/>
        </p:nvSpPr>
        <p:spPr>
          <a:xfrm>
            <a:off x="0" y="3260832"/>
            <a:ext cx="12192000" cy="35971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483D0-0F2E-2A44-8C3B-1B1A6E457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361017"/>
            <a:ext cx="11554067" cy="3141885"/>
          </a:xfrm>
        </p:spPr>
        <p:txBody>
          <a:bodyPr anchor="b">
            <a:noAutofit/>
          </a:bodyPr>
          <a:lstStyle/>
          <a:p>
            <a:pPr algn="l"/>
            <a:r>
              <a:rPr lang="en-GB" sz="6600" b="1" dirty="0">
                <a:solidFill>
                  <a:schemeClr val="bg1"/>
                </a:solidFill>
                <a:latin typeface="Agency FB" panose="020B0503020202020204" pitchFamily="34" charset="0"/>
              </a:rPr>
              <a:t>Working Groups:</a:t>
            </a:r>
            <a:br>
              <a:rPr lang="en-GB" sz="72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r>
              <a:rPr lang="en-GB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Collaborate</a:t>
            </a:r>
            <a:r>
              <a:rPr lang="en-GB" sz="4000" dirty="0">
                <a:solidFill>
                  <a:schemeClr val="bg1"/>
                </a:solidFill>
                <a:latin typeface="Agency FB" panose="020B0503020202020204" pitchFamily="34" charset="0"/>
              </a:rPr>
              <a:t> to create an open </a:t>
            </a:r>
            <a:r>
              <a:rPr lang="en-GB" sz="4000" dirty="0" err="1">
                <a:solidFill>
                  <a:schemeClr val="bg1"/>
                </a:solidFill>
                <a:latin typeface="Agency FB" panose="020B0503020202020204" pitchFamily="34" charset="0"/>
              </a:rPr>
              <a:t>MaaS</a:t>
            </a:r>
            <a:r>
              <a:rPr lang="en-GB" sz="4000" dirty="0">
                <a:solidFill>
                  <a:schemeClr val="bg1"/>
                </a:solidFill>
                <a:latin typeface="Agency FB" panose="020B0503020202020204" pitchFamily="34" charset="0"/>
              </a:rPr>
              <a:t> ecosystem</a:t>
            </a:r>
            <a:endParaRPr lang="en-GB" sz="48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4469AC-4687-214B-AC74-7515CF61190E}"/>
              </a:ext>
            </a:extLst>
          </p:cNvPr>
          <p:cNvSpPr txBox="1"/>
          <p:nvPr/>
        </p:nvSpPr>
        <p:spPr>
          <a:xfrm>
            <a:off x="531632" y="1536096"/>
            <a:ext cx="3003138" cy="98488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lIns="243840" tIns="121920" rIns="243840" bIns="1219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02417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Technology &amp; Standards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D02417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Group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91BEAE-82B9-5C4B-BB3D-F5BFA2B5F51A}"/>
              </a:ext>
            </a:extLst>
          </p:cNvPr>
          <p:cNvSpPr txBox="1"/>
          <p:nvPr/>
        </p:nvSpPr>
        <p:spPr>
          <a:xfrm>
            <a:off x="3530231" y="1546207"/>
            <a:ext cx="3778719" cy="98488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lIns="243840" tIns="121920" rIns="243840" bIns="1219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02417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Governance &amp; Business Models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D02417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Group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9C07AE6-3FD7-5D4F-830B-81B94FA5E341}"/>
              </a:ext>
            </a:extLst>
          </p:cNvPr>
          <p:cNvSpPr txBox="1"/>
          <p:nvPr/>
        </p:nvSpPr>
        <p:spPr>
          <a:xfrm>
            <a:off x="7252348" y="1546206"/>
            <a:ext cx="2880000" cy="98488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lIns="243840" tIns="121920" rIns="243840" bIns="1219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D02417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Users &amp; Rules </a:t>
            </a:r>
            <a:b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D02417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D02417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Group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F6ABA17-A4AC-ED42-AF87-08D1A5CDB04E}"/>
              </a:ext>
            </a:extLst>
          </p:cNvPr>
          <p:cNvGrpSpPr/>
          <p:nvPr/>
        </p:nvGrpSpPr>
        <p:grpSpPr>
          <a:xfrm>
            <a:off x="8180649" y="562788"/>
            <a:ext cx="1080000" cy="1080000"/>
            <a:chOff x="8180649" y="420288"/>
            <a:chExt cx="1080000" cy="1080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E9358E3-5661-8A4D-9433-61ABDB8AE0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0649" y="420288"/>
              <a:ext cx="1080000" cy="1080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82E0DB4A-C852-0A49-8B4E-4EB4D86AA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451107" y="636313"/>
              <a:ext cx="540000" cy="54000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79CBDB2-B1EA-8146-84CC-8B2D216A37E4}"/>
              </a:ext>
            </a:extLst>
          </p:cNvPr>
          <p:cNvGrpSpPr/>
          <p:nvPr/>
        </p:nvGrpSpPr>
        <p:grpSpPr>
          <a:xfrm>
            <a:off x="4820291" y="540378"/>
            <a:ext cx="1080000" cy="1080000"/>
            <a:chOff x="4820291" y="397878"/>
            <a:chExt cx="1080000" cy="1080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0187234-D707-684B-8E6F-BB3A700D19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0291" y="397878"/>
              <a:ext cx="1080000" cy="1080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D0241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510D15DF-E9F8-D146-9C5B-B564BDEB8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090291" y="670398"/>
              <a:ext cx="540000" cy="5400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2B31041-B09F-BE40-B89D-C743C374CD0D}"/>
              </a:ext>
            </a:extLst>
          </p:cNvPr>
          <p:cNvGrpSpPr/>
          <p:nvPr/>
        </p:nvGrpSpPr>
        <p:grpSpPr>
          <a:xfrm>
            <a:off x="1318880" y="540378"/>
            <a:ext cx="1080000" cy="1080000"/>
            <a:chOff x="1318880" y="397878"/>
            <a:chExt cx="1080000" cy="1080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86B1CDB-4D7C-0D43-909B-762A7A6A28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18880" y="397878"/>
              <a:ext cx="1080000" cy="1080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D0241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2C68BDBB-F618-C946-8567-38083042E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1601285" y="664040"/>
              <a:ext cx="540000" cy="54000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8583982" y="0"/>
            <a:ext cx="3608018" cy="1799694"/>
            <a:chOff x="8583982" y="0"/>
            <a:chExt cx="3608018" cy="1799694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F7253EE2-3422-0244-ADE5-325999E42CB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392000" y="1"/>
              <a:ext cx="1800000" cy="1799693"/>
            </a:xfrm>
            <a:prstGeom prst="rect">
              <a:avLst/>
            </a:prstGeom>
            <a:solidFill>
              <a:srgbClr val="FFF6D1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1873BA8-8784-8F4B-9F10-CAA42DFD29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2000" y="617818"/>
              <a:ext cx="1440000" cy="1020000"/>
            </a:xfrm>
            <a:prstGeom prst="rect">
              <a:avLst/>
            </a:prstGeom>
          </p:spPr>
        </p:pic>
        <p:sp>
          <p:nvSpPr>
            <p:cNvPr id="38" name="Right Triangle 37">
              <a:extLst>
                <a:ext uri="{FF2B5EF4-FFF2-40B4-BE49-F238E27FC236}">
                  <a16:creationId xmlns:a16="http://schemas.microsoft.com/office/drawing/2014/main" id="{7880A30C-E2C3-7A4C-9F02-14D9D158D983}"/>
                </a:ext>
              </a:extLst>
            </p:cNvPr>
            <p:cNvSpPr/>
            <p:nvPr userDrawn="1"/>
          </p:nvSpPr>
          <p:spPr>
            <a:xfrm flipH="1" flipV="1">
              <a:off x="8583982" y="1"/>
              <a:ext cx="1808018" cy="282029"/>
            </a:xfrm>
            <a:prstGeom prst="rtTriangle">
              <a:avLst/>
            </a:prstGeom>
            <a:solidFill>
              <a:srgbClr val="941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Right Triangle 38">
              <a:extLst>
                <a:ext uri="{FF2B5EF4-FFF2-40B4-BE49-F238E27FC236}">
                  <a16:creationId xmlns:a16="http://schemas.microsoft.com/office/drawing/2014/main" id="{CBF11ADD-47A2-8D41-90F7-189A8FF90A4E}"/>
                </a:ext>
              </a:extLst>
            </p:cNvPr>
            <p:cNvSpPr/>
            <p:nvPr userDrawn="1"/>
          </p:nvSpPr>
          <p:spPr>
            <a:xfrm rot="5400000" flipH="1" flipV="1">
              <a:off x="9607745" y="643202"/>
              <a:ext cx="1427457" cy="14105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E55D6C6B-E2E7-0547-B15E-C9ECAE136DAB}"/>
              </a:ext>
            </a:extLst>
          </p:cNvPr>
          <p:cNvSpPr/>
          <p:nvPr/>
        </p:nvSpPr>
        <p:spPr>
          <a:xfrm>
            <a:off x="530333" y="2922967"/>
            <a:ext cx="8378080" cy="1514145"/>
          </a:xfrm>
          <a:prstGeom prst="rect">
            <a:avLst/>
          </a:prstGeom>
          <a:gradFill>
            <a:gsLst>
              <a:gs pos="0">
                <a:srgbClr val="F9B100"/>
              </a:gs>
              <a:gs pos="73000">
                <a:srgbClr val="EA5B0B"/>
              </a:gs>
              <a:gs pos="83000">
                <a:srgbClr val="EA5B0B"/>
              </a:gs>
              <a:gs pos="100000">
                <a:srgbClr val="D02417"/>
              </a:gs>
            </a:gsLst>
            <a:lin ang="17400000" scaled="0"/>
          </a:gradFill>
          <a:ln w="25400">
            <a:solidFill>
              <a:schemeClr val="bg1"/>
            </a:solidFill>
          </a:ln>
        </p:spPr>
        <p:txBody>
          <a:bodyPr wrap="square" lIns="182880" tIns="182880" rIns="182880" bIns="182880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800"/>
              </a:spcAft>
              <a:buClr>
                <a:srgbClr val="FDC33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Collaborate in regular monthly conference calls and through our collaborative platform</a:t>
            </a:r>
          </a:p>
          <a:p>
            <a:pPr marL="171450" marR="0" lvl="0" indent="-1714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800"/>
              </a:spcAft>
              <a:buClr>
                <a:srgbClr val="FDC33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Get peer-to-peer support and find partners</a:t>
            </a:r>
          </a:p>
          <a:p>
            <a:pPr marL="171450" marR="0" lvl="0" indent="-1714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800"/>
              </a:spcAft>
              <a:buClr>
                <a:srgbClr val="FDC33C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Engage in interesting discussions on the latest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developments and future evolutions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D696D6-5E38-FD46-A0DF-E8660DE8BF4B}"/>
              </a:ext>
            </a:extLst>
          </p:cNvPr>
          <p:cNvGrpSpPr/>
          <p:nvPr/>
        </p:nvGrpSpPr>
        <p:grpSpPr>
          <a:xfrm>
            <a:off x="8555923" y="5952119"/>
            <a:ext cx="609600" cy="609600"/>
            <a:chOff x="2159862" y="1405775"/>
            <a:chExt cx="609600" cy="609600"/>
          </a:xfrm>
        </p:grpSpPr>
        <p:sp>
          <p:nvSpPr>
            <p:cNvPr id="30" name="Oval 6">
              <a:extLst>
                <a:ext uri="{FF2B5EF4-FFF2-40B4-BE49-F238E27FC236}">
                  <a16:creationId xmlns:a16="http://schemas.microsoft.com/office/drawing/2014/main" id="{5362C367-C315-1248-B472-681C7B2ED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9862" y="1405775"/>
              <a:ext cx="609600" cy="609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12C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1" name="Graphic 8">
              <a:extLst>
                <a:ext uri="{FF2B5EF4-FFF2-40B4-BE49-F238E27FC236}">
                  <a16:creationId xmlns:a16="http://schemas.microsoft.com/office/drawing/2014/main" id="{310772C6-6E44-CB44-A763-D19C0FBDB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267904" y="1525841"/>
              <a:ext cx="413349" cy="413349"/>
            </a:xfrm>
            <a:prstGeom prst="rect">
              <a:avLst/>
            </a:prstGeom>
          </p:spPr>
        </p:pic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8317AF3-9406-0542-943A-19FB472A6468}"/>
              </a:ext>
            </a:extLst>
          </p:cNvPr>
          <p:cNvGrpSpPr/>
          <p:nvPr/>
        </p:nvGrpSpPr>
        <p:grpSpPr>
          <a:xfrm>
            <a:off x="9264948" y="5922739"/>
            <a:ext cx="609600" cy="609600"/>
            <a:chOff x="3230281" y="4058926"/>
            <a:chExt cx="609600" cy="6096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E774E5A-6B2B-B249-BAAD-0252F77A7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0281" y="4058926"/>
              <a:ext cx="609600" cy="609600"/>
            </a:xfrm>
            <a:prstGeom prst="ellipse">
              <a:avLst/>
            </a:prstGeom>
            <a:solidFill>
              <a:schemeClr val="bg1"/>
            </a:solidFill>
            <a:ln w="19050" cap="rnd" cmpd="sng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12C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2" name="Graphic 80">
              <a:extLst>
                <a:ext uri="{FF2B5EF4-FFF2-40B4-BE49-F238E27FC236}">
                  <a16:creationId xmlns:a16="http://schemas.microsoft.com/office/drawing/2014/main" id="{8E747874-B17D-3A43-8097-26261106A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408789" y="4223548"/>
              <a:ext cx="301743" cy="301743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4B90A5D-AFDC-4442-BDF5-3BFA9AF3B62E}"/>
              </a:ext>
            </a:extLst>
          </p:cNvPr>
          <p:cNvGrpSpPr/>
          <p:nvPr/>
        </p:nvGrpSpPr>
        <p:grpSpPr>
          <a:xfrm>
            <a:off x="10023442" y="5923013"/>
            <a:ext cx="609600" cy="609600"/>
            <a:chOff x="4298365" y="1405775"/>
            <a:chExt cx="609600" cy="609600"/>
          </a:xfrm>
        </p:grpSpPr>
        <p:sp>
          <p:nvSpPr>
            <p:cNvPr id="44" name="Oval 10">
              <a:extLst>
                <a:ext uri="{FF2B5EF4-FFF2-40B4-BE49-F238E27FC236}">
                  <a16:creationId xmlns:a16="http://schemas.microsoft.com/office/drawing/2014/main" id="{A100490A-6DCF-1A4A-8228-0FFB48EBC8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365" y="1405775"/>
              <a:ext cx="609600" cy="6096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412C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5" name="Graphic 81">
              <a:extLst>
                <a:ext uri="{FF2B5EF4-FFF2-40B4-BE49-F238E27FC236}">
                  <a16:creationId xmlns:a16="http://schemas.microsoft.com/office/drawing/2014/main" id="{F269C453-7B11-6C49-A3C8-B2B330DE8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496707" y="1578685"/>
              <a:ext cx="234141" cy="234141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A2510D4-5884-8C40-BB0E-29F35337A86C}"/>
              </a:ext>
            </a:extLst>
          </p:cNvPr>
          <p:cNvGrpSpPr/>
          <p:nvPr/>
        </p:nvGrpSpPr>
        <p:grpSpPr>
          <a:xfrm>
            <a:off x="10756976" y="5926318"/>
            <a:ext cx="609600" cy="609600"/>
            <a:chOff x="6436868" y="1405775"/>
            <a:chExt cx="609600" cy="609600"/>
          </a:xfrm>
        </p:grpSpPr>
        <p:sp>
          <p:nvSpPr>
            <p:cNvPr id="47" name="Oval 6">
              <a:extLst>
                <a:ext uri="{FF2B5EF4-FFF2-40B4-BE49-F238E27FC236}">
                  <a16:creationId xmlns:a16="http://schemas.microsoft.com/office/drawing/2014/main" id="{92DADC9D-41F2-2A41-8EE7-F96339E77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6868" y="1405775"/>
              <a:ext cx="609600" cy="6096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412C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8" name="Graphic 83">
              <a:extLst>
                <a:ext uri="{FF2B5EF4-FFF2-40B4-BE49-F238E27FC236}">
                  <a16:creationId xmlns:a16="http://schemas.microsoft.com/office/drawing/2014/main" id="{EFD9BC77-FA03-3A48-9B88-3F1E7D1A3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578244" y="1533048"/>
              <a:ext cx="342100" cy="342100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54223D5-2129-394B-958E-EED6E36E6309}"/>
              </a:ext>
            </a:extLst>
          </p:cNvPr>
          <p:cNvGrpSpPr/>
          <p:nvPr/>
        </p:nvGrpSpPr>
        <p:grpSpPr>
          <a:xfrm>
            <a:off x="11490510" y="5926318"/>
            <a:ext cx="609600" cy="609600"/>
            <a:chOff x="7567213" y="4064812"/>
            <a:chExt cx="609600" cy="609600"/>
          </a:xfrm>
        </p:grpSpPr>
        <p:sp>
          <p:nvSpPr>
            <p:cNvPr id="50" name="Oval 6">
              <a:extLst>
                <a:ext uri="{FF2B5EF4-FFF2-40B4-BE49-F238E27FC236}">
                  <a16:creationId xmlns:a16="http://schemas.microsoft.com/office/drawing/2014/main" id="{BEE43FFD-19CC-8D4B-AC38-54014972B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67213" y="4064812"/>
              <a:ext cx="609600" cy="609600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412C4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" name="Graphic 84">
              <a:extLst>
                <a:ext uri="{FF2B5EF4-FFF2-40B4-BE49-F238E27FC236}">
                  <a16:creationId xmlns:a16="http://schemas.microsoft.com/office/drawing/2014/main" id="{20D920CC-F36F-7C4E-A6E5-3C669B55F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739726" y="4241373"/>
              <a:ext cx="262647" cy="2626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494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5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5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4469AC-4687-214B-AC74-7515CF61190E}"/>
              </a:ext>
            </a:extLst>
          </p:cNvPr>
          <p:cNvSpPr txBox="1"/>
          <p:nvPr/>
        </p:nvSpPr>
        <p:spPr>
          <a:xfrm>
            <a:off x="1355768" y="1672208"/>
            <a:ext cx="1495085" cy="98488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lIns="243840" tIns="121920" rIns="243840" bIns="1219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02417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Technology &amp; Standards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D02417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Group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B31041-B09F-BE40-B89D-C743C374CD0D}"/>
              </a:ext>
            </a:extLst>
          </p:cNvPr>
          <p:cNvGrpSpPr/>
          <p:nvPr/>
        </p:nvGrpSpPr>
        <p:grpSpPr>
          <a:xfrm>
            <a:off x="205167" y="1575956"/>
            <a:ext cx="1080000" cy="1080000"/>
            <a:chOff x="1318880" y="397878"/>
            <a:chExt cx="1080000" cy="108000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6B1CDB-4D7C-0D43-909B-762A7A6A28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18880" y="397878"/>
              <a:ext cx="1080000" cy="1080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D0241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5" name="Graphic 32">
              <a:extLst>
                <a:ext uri="{FF2B5EF4-FFF2-40B4-BE49-F238E27FC236}">
                  <a16:creationId xmlns:a16="http://schemas.microsoft.com/office/drawing/2014/main" id="{2C68BDBB-F618-C946-8567-38083042E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601285" y="664040"/>
              <a:ext cx="540000" cy="540000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491BEAE-82B9-5C4B-BB3D-F5BFA2B5F51A}"/>
              </a:ext>
            </a:extLst>
          </p:cNvPr>
          <p:cNvSpPr txBox="1"/>
          <p:nvPr/>
        </p:nvSpPr>
        <p:spPr>
          <a:xfrm>
            <a:off x="1233562" y="4779010"/>
            <a:ext cx="1678171" cy="984885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lIns="243840" tIns="121920" rIns="243840" bIns="1219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02417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Governance &amp; Business Models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D02417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Group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79CBDB2-B1EA-8146-84CC-8B2D216A37E4}"/>
              </a:ext>
            </a:extLst>
          </p:cNvPr>
          <p:cNvGrpSpPr/>
          <p:nvPr/>
        </p:nvGrpSpPr>
        <p:grpSpPr>
          <a:xfrm>
            <a:off x="221473" y="3131381"/>
            <a:ext cx="1080000" cy="1080000"/>
            <a:chOff x="4820291" y="397878"/>
            <a:chExt cx="1080000" cy="1080000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0187234-D707-684B-8E6F-BB3A700D19E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20291" y="397878"/>
              <a:ext cx="1080000" cy="1080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D0241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2</a:t>
              </a:r>
            </a:p>
          </p:txBody>
        </p:sp>
        <p:pic>
          <p:nvPicPr>
            <p:cNvPr id="9" name="Graphic 31">
              <a:extLst>
                <a:ext uri="{FF2B5EF4-FFF2-40B4-BE49-F238E27FC236}">
                  <a16:creationId xmlns:a16="http://schemas.microsoft.com/office/drawing/2014/main" id="{510D15DF-E9F8-D146-9C5B-B564BDEB82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090291" y="670398"/>
              <a:ext cx="540000" cy="54000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9C07AE6-3FD7-5D4F-830B-81B94FA5E341}"/>
              </a:ext>
            </a:extLst>
          </p:cNvPr>
          <p:cNvSpPr txBox="1"/>
          <p:nvPr/>
        </p:nvSpPr>
        <p:spPr>
          <a:xfrm>
            <a:off x="1376244" y="3277020"/>
            <a:ext cx="1494283" cy="738664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/>
            </a:solidFill>
          </a:ln>
        </p:spPr>
        <p:txBody>
          <a:bodyPr wrap="square" lIns="243840" tIns="121920" rIns="243840" bIns="1219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02417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Users &amp; Rules </a:t>
            </a:r>
            <a:b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D02417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D02417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Group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6ABA17-A4AC-ED42-AF87-08D1A5CDB04E}"/>
              </a:ext>
            </a:extLst>
          </p:cNvPr>
          <p:cNvGrpSpPr/>
          <p:nvPr/>
        </p:nvGrpSpPr>
        <p:grpSpPr>
          <a:xfrm>
            <a:off x="204819" y="4809842"/>
            <a:ext cx="1080000" cy="1080000"/>
            <a:chOff x="8180649" y="420288"/>
            <a:chExt cx="1080000" cy="1080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E9358E3-5661-8A4D-9433-61ABDB8AE00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180649" y="420288"/>
              <a:ext cx="1080000" cy="1080000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3</a:t>
              </a:r>
            </a:p>
          </p:txBody>
        </p:sp>
        <p:pic>
          <p:nvPicPr>
            <p:cNvPr id="13" name="Graphic 11">
              <a:extLst>
                <a:ext uri="{FF2B5EF4-FFF2-40B4-BE49-F238E27FC236}">
                  <a16:creationId xmlns:a16="http://schemas.microsoft.com/office/drawing/2014/main" id="{82E0DB4A-C852-0A49-8B4E-4EB4D86AA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451107" y="636313"/>
              <a:ext cx="540000" cy="540000"/>
            </a:xfrm>
            <a:prstGeom prst="rect">
              <a:avLst/>
            </a:prstGeom>
          </p:spPr>
        </p:pic>
      </p:grpSp>
      <p:sp>
        <p:nvSpPr>
          <p:cNvPr id="16" name="Rectangle 15"/>
          <p:cNvSpPr/>
          <p:nvPr/>
        </p:nvSpPr>
        <p:spPr>
          <a:xfrm>
            <a:off x="3475955" y="4723127"/>
            <a:ext cx="5232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Business Models for MaaS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Architypes and attributes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Model Scheme Agreements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Guidance for business model challenges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Commercial model benchmarking &amp; expansion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434562" y="1764215"/>
            <a:ext cx="242604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Interoperability of APIs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Data Models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Ticketing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0" y="2801146"/>
            <a:ext cx="12192000" cy="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21473" y="4614831"/>
            <a:ext cx="12192000" cy="1"/>
          </a:xfrm>
          <a:prstGeom prst="line">
            <a:avLst/>
          </a:prstGeom>
          <a:ln>
            <a:solidFill>
              <a:srgbClr val="0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009271" y="411833"/>
            <a:ext cx="9175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Activities at Working Groups in 2022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870527" y="1295720"/>
            <a:ext cx="0" cy="4720069"/>
          </a:xfrm>
          <a:prstGeom prst="line">
            <a:avLst/>
          </a:prstGeom>
          <a:ln w="2857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72438" y="2923159"/>
            <a:ext cx="5314802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Environmental performance of MaaS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“MaaS Monitor” Blog Posts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Helvetica"/>
              </a:rPr>
              <a:t>User-centric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Helvetica"/>
                <a:cs typeface="Helvetica"/>
              </a:rPr>
              <a:t>MaaS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elvetica"/>
                <a:cs typeface="Helvetica"/>
              </a:rPr>
              <a:t> Webinars</a:t>
            </a:r>
            <a:endParaRPr lang="en-GB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elvetica"/>
              <a:cs typeface="Helvetic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Formulating position in regulatory consultations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MaaS &amp; Urban Planning 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>
            <a:extLst>
              <a:ext uri="{FF2B5EF4-FFF2-40B4-BE49-F238E27FC236}">
                <a16:creationId xmlns:a16="http://schemas.microsoft.com/office/drawing/2014/main" id="{7DB4B49E-C123-EC4A-84CA-A6D8EA5D56D9}"/>
              </a:ext>
            </a:extLst>
          </p:cNvPr>
          <p:cNvSpPr>
            <a:spLocks noChangeAspect="1"/>
          </p:cNvSpPr>
          <p:nvPr/>
        </p:nvSpPr>
        <p:spPr>
          <a:xfrm>
            <a:off x="7233421" y="1206820"/>
            <a:ext cx="14444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06608E2-ED9C-1747-AE1A-50BE01C7FE66}"/>
              </a:ext>
            </a:extLst>
          </p:cNvPr>
          <p:cNvSpPr/>
          <p:nvPr/>
        </p:nvSpPr>
        <p:spPr>
          <a:xfrm>
            <a:off x="-4985" y="3305396"/>
            <a:ext cx="12207807" cy="3597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E3733916-F370-644C-B698-089AB24C0C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6875998"/>
              </p:ext>
            </p:extLst>
          </p:nvPr>
        </p:nvGraphicFramePr>
        <p:xfrm>
          <a:off x="4128034" y="805809"/>
          <a:ext cx="7399630" cy="4933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3CA39DEE-DAB9-3146-A551-4AAEFE6F3C6F}"/>
              </a:ext>
            </a:extLst>
          </p:cNvPr>
          <p:cNvSpPr>
            <a:spLocks noChangeAspect="1"/>
          </p:cNvSpPr>
          <p:nvPr/>
        </p:nvSpPr>
        <p:spPr>
          <a:xfrm>
            <a:off x="8323733" y="1147313"/>
            <a:ext cx="14444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0C65241-ED31-9449-8C98-0C3860E8ECA3}"/>
              </a:ext>
            </a:extLst>
          </p:cNvPr>
          <p:cNvSpPr>
            <a:spLocks noChangeAspect="1"/>
          </p:cNvSpPr>
          <p:nvPr/>
        </p:nvSpPr>
        <p:spPr>
          <a:xfrm>
            <a:off x="9282957" y="1730599"/>
            <a:ext cx="14444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7BF9D53-1EF6-FD41-8670-DCABBC31B83E}"/>
              </a:ext>
            </a:extLst>
          </p:cNvPr>
          <p:cNvSpPr>
            <a:spLocks noChangeAspect="1"/>
          </p:cNvSpPr>
          <p:nvPr/>
        </p:nvSpPr>
        <p:spPr>
          <a:xfrm>
            <a:off x="9815460" y="2677808"/>
            <a:ext cx="14444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B4C2B4F-A4A4-444D-9636-F455E17DE8DD}"/>
              </a:ext>
            </a:extLst>
          </p:cNvPr>
          <p:cNvSpPr>
            <a:spLocks noChangeAspect="1"/>
          </p:cNvSpPr>
          <p:nvPr/>
        </p:nvSpPr>
        <p:spPr>
          <a:xfrm>
            <a:off x="9815460" y="3712064"/>
            <a:ext cx="14444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D574A78-7179-F442-9A08-C8FA7B88815B}"/>
              </a:ext>
            </a:extLst>
          </p:cNvPr>
          <p:cNvSpPr>
            <a:spLocks noChangeAspect="1"/>
          </p:cNvSpPr>
          <p:nvPr/>
        </p:nvSpPr>
        <p:spPr>
          <a:xfrm>
            <a:off x="9282957" y="4634579"/>
            <a:ext cx="14444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0290278-15BC-004B-A5D1-6427FA94B717}"/>
              </a:ext>
            </a:extLst>
          </p:cNvPr>
          <p:cNvSpPr>
            <a:spLocks noChangeAspect="1"/>
          </p:cNvSpPr>
          <p:nvPr/>
        </p:nvSpPr>
        <p:spPr>
          <a:xfrm>
            <a:off x="8323733" y="5168074"/>
            <a:ext cx="14444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A5FF7EF-F1E1-7E41-9259-F9457BCD4D61}"/>
              </a:ext>
            </a:extLst>
          </p:cNvPr>
          <p:cNvSpPr>
            <a:spLocks noChangeAspect="1"/>
          </p:cNvSpPr>
          <p:nvPr/>
        </p:nvSpPr>
        <p:spPr>
          <a:xfrm>
            <a:off x="7233421" y="5115939"/>
            <a:ext cx="14444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ED79B04-279F-D848-933E-93CCB47FD98A}"/>
              </a:ext>
            </a:extLst>
          </p:cNvPr>
          <p:cNvSpPr>
            <a:spLocks noChangeAspect="1"/>
          </p:cNvSpPr>
          <p:nvPr/>
        </p:nvSpPr>
        <p:spPr>
          <a:xfrm>
            <a:off x="6363908" y="4627762"/>
            <a:ext cx="14444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41DA424-6CAB-4543-B5F7-8C5DAD14996C}"/>
              </a:ext>
            </a:extLst>
          </p:cNvPr>
          <p:cNvSpPr>
            <a:spLocks noChangeAspect="1"/>
          </p:cNvSpPr>
          <p:nvPr/>
        </p:nvSpPr>
        <p:spPr>
          <a:xfrm>
            <a:off x="5775667" y="3632942"/>
            <a:ext cx="14444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CB20336E-7C86-F14C-93D2-CC64E7C5AA60}"/>
              </a:ext>
            </a:extLst>
          </p:cNvPr>
          <p:cNvSpPr>
            <a:spLocks noChangeAspect="1"/>
          </p:cNvSpPr>
          <p:nvPr/>
        </p:nvSpPr>
        <p:spPr>
          <a:xfrm>
            <a:off x="6291688" y="1730599"/>
            <a:ext cx="14444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2689E794-5383-3D4F-B1F3-C613D21FBDB2}"/>
              </a:ext>
            </a:extLst>
          </p:cNvPr>
          <p:cNvSpPr txBox="1">
            <a:spLocks/>
          </p:cNvSpPr>
          <p:nvPr/>
        </p:nvSpPr>
        <p:spPr>
          <a:xfrm>
            <a:off x="437132" y="1536727"/>
            <a:ext cx="2007229" cy="158582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b="1" dirty="0">
                <a:solidFill>
                  <a:srgbClr val="FFFFFF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plenary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meetings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E6B904-E45F-2545-9E96-FEA05FF7AC8D}"/>
              </a:ext>
            </a:extLst>
          </p:cNvPr>
          <p:cNvSpPr txBox="1"/>
          <p:nvPr/>
        </p:nvSpPr>
        <p:spPr>
          <a:xfrm>
            <a:off x="4340959" y="3477579"/>
            <a:ext cx="164704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MaaS Summit &amp; Plenary meeting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860B6A1A-85BF-1B44-B2FC-2880E38EFD5E}"/>
              </a:ext>
            </a:extLst>
          </p:cNvPr>
          <p:cNvSpPr>
            <a:spLocks noChangeAspect="1"/>
          </p:cNvSpPr>
          <p:nvPr/>
        </p:nvSpPr>
        <p:spPr>
          <a:xfrm>
            <a:off x="5798410" y="2596777"/>
            <a:ext cx="144440" cy="14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BCF92ABA-4C22-204C-85BF-BF0B83A29C68}"/>
              </a:ext>
            </a:extLst>
          </p:cNvPr>
          <p:cNvSpPr txBox="1">
            <a:spLocks/>
          </p:cNvSpPr>
          <p:nvPr/>
        </p:nvSpPr>
        <p:spPr>
          <a:xfrm>
            <a:off x="420000" y="3192758"/>
            <a:ext cx="2007229" cy="158582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3+</a:t>
            </a: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thematic </a:t>
            </a:r>
            <a:r>
              <a:rPr kumimoji="0" lang="en-GB" sz="28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events/workshops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E8C3BDC5-BCFA-264E-8484-1E511FECC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2825" y="2781617"/>
            <a:ext cx="1950048" cy="1019128"/>
          </a:xfrm>
        </p:spPr>
        <p:txBody>
          <a:bodyPr anchor="b">
            <a:no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Agency FB" panose="020B0503020202020204" pitchFamily="34" charset="0"/>
              </a:rPr>
              <a:t>2022</a:t>
            </a:r>
            <a:endParaRPr lang="en-GB" sz="4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050483D0-0F2E-2A44-8C3B-1B1A6E4578C2}"/>
              </a:ext>
            </a:extLst>
          </p:cNvPr>
          <p:cNvSpPr txBox="1">
            <a:spLocks/>
          </p:cNvSpPr>
          <p:nvPr/>
        </p:nvSpPr>
        <p:spPr>
          <a:xfrm>
            <a:off x="321884" y="-1727679"/>
            <a:ext cx="11554067" cy="31418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 baseline="0">
                <a:solidFill>
                  <a:schemeClr val="tx1"/>
                </a:solidFill>
                <a:latin typeface="Verdana" panose="020B0604030504040204" pitchFamily="34" charset="0"/>
                <a:ea typeface="Helvetica Neue Light" panose="02000403000000020004" pitchFamily="2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6600" b="1" i="0" u="none" strike="noStrike" kern="1200" cap="none" spc="0" normalizeH="0" baseline="0" noProof="0" dirty="0">
              <a:ln>
                <a:noFill/>
              </a:ln>
              <a:solidFill>
                <a:srgbClr val="EA5B31"/>
              </a:solidFill>
              <a:effectLst/>
              <a:uLnTx/>
              <a:uFillTx/>
              <a:latin typeface="Agency FB" panose="020B050302020202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1" i="0" u="none" strike="noStrike" kern="1200" cap="none" spc="0" normalizeH="0" baseline="0" noProof="0" dirty="0">
                <a:ln>
                  <a:noFill/>
                </a:ln>
                <a:solidFill>
                  <a:srgbClr val="EA5B31"/>
                </a:solidFill>
                <a:effectLst/>
                <a:uLnTx/>
                <a:uFillTx/>
                <a:latin typeface="Agency FB" panose="020B0503020202020204" pitchFamily="34" charset="0"/>
                <a:cs typeface="Verdana" panose="020B0604030504040204" pitchFamily="34" charset="0"/>
              </a:rPr>
              <a:t>2022 preview  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EA5B31"/>
              </a:solidFill>
              <a:effectLst/>
              <a:uLnTx/>
              <a:uFillTx/>
              <a:latin typeface="Agency FB" panose="020B0503020202020204" pitchFamily="34" charset="0"/>
              <a:cs typeface="Verdana" panose="020B0604030504040204" pitchFamily="34" charset="0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8583982" y="0"/>
            <a:ext cx="3608018" cy="1799694"/>
            <a:chOff x="8583982" y="0"/>
            <a:chExt cx="3608018" cy="1799694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7253EE2-3422-0244-ADE5-325999E42CB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392000" y="1"/>
              <a:ext cx="1800000" cy="1799693"/>
            </a:xfrm>
            <a:prstGeom prst="rect">
              <a:avLst/>
            </a:prstGeom>
            <a:solidFill>
              <a:srgbClr val="FFF6D1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71873BA8-8784-8F4B-9F10-CAA42DFD29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2000" y="617818"/>
              <a:ext cx="1440000" cy="1020000"/>
            </a:xfrm>
            <a:prstGeom prst="rect">
              <a:avLst/>
            </a:prstGeom>
          </p:spPr>
        </p:pic>
        <p:sp>
          <p:nvSpPr>
            <p:cNvPr id="54" name="Right Triangle 53">
              <a:extLst>
                <a:ext uri="{FF2B5EF4-FFF2-40B4-BE49-F238E27FC236}">
                  <a16:creationId xmlns:a16="http://schemas.microsoft.com/office/drawing/2014/main" id="{7880A30C-E2C3-7A4C-9F02-14D9D158D983}"/>
                </a:ext>
              </a:extLst>
            </p:cNvPr>
            <p:cNvSpPr/>
            <p:nvPr userDrawn="1"/>
          </p:nvSpPr>
          <p:spPr>
            <a:xfrm flipH="1" flipV="1">
              <a:off x="8583982" y="1"/>
              <a:ext cx="1808018" cy="282029"/>
            </a:xfrm>
            <a:prstGeom prst="rtTriangle">
              <a:avLst/>
            </a:prstGeom>
            <a:solidFill>
              <a:srgbClr val="941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Right Triangle 54">
              <a:extLst>
                <a:ext uri="{FF2B5EF4-FFF2-40B4-BE49-F238E27FC236}">
                  <a16:creationId xmlns:a16="http://schemas.microsoft.com/office/drawing/2014/main" id="{CBF11ADD-47A2-8D41-90F7-189A8FF90A4E}"/>
                </a:ext>
              </a:extLst>
            </p:cNvPr>
            <p:cNvSpPr/>
            <p:nvPr userDrawn="1"/>
          </p:nvSpPr>
          <p:spPr>
            <a:xfrm rot="5400000" flipH="1" flipV="1">
              <a:off x="9607745" y="643202"/>
              <a:ext cx="1427457" cy="14105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26E6B904-E45F-2545-9E96-FEA05FF7AC8D}"/>
              </a:ext>
            </a:extLst>
          </p:cNvPr>
          <p:cNvSpPr txBox="1"/>
          <p:nvPr/>
        </p:nvSpPr>
        <p:spPr>
          <a:xfrm>
            <a:off x="8146822" y="5117003"/>
            <a:ext cx="217465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 Assembly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6E6B904-E45F-2545-9E96-FEA05FF7AC8D}"/>
              </a:ext>
            </a:extLst>
          </p:cNvPr>
          <p:cNvSpPr txBox="1"/>
          <p:nvPr/>
        </p:nvSpPr>
        <p:spPr>
          <a:xfrm>
            <a:off x="9427397" y="2458451"/>
            <a:ext cx="1385141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Plenary meeting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rgbClr val="FFFFFF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(online)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AFDD519-1778-DF4D-822E-D66100E08731}"/>
              </a:ext>
            </a:extLst>
          </p:cNvPr>
          <p:cNvSpPr txBox="1"/>
          <p:nvPr/>
        </p:nvSpPr>
        <p:spPr>
          <a:xfrm>
            <a:off x="7876946" y="1171751"/>
            <a:ext cx="956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January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DAFDD519-1778-DF4D-822E-D66100E08731}"/>
              </a:ext>
            </a:extLst>
          </p:cNvPr>
          <p:cNvSpPr txBox="1"/>
          <p:nvPr/>
        </p:nvSpPr>
        <p:spPr>
          <a:xfrm>
            <a:off x="9465678" y="3398591"/>
            <a:ext cx="60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April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AFDD519-1778-DF4D-822E-D66100E08731}"/>
              </a:ext>
            </a:extLst>
          </p:cNvPr>
          <p:cNvSpPr txBox="1"/>
          <p:nvPr/>
        </p:nvSpPr>
        <p:spPr>
          <a:xfrm>
            <a:off x="7174716" y="5076283"/>
            <a:ext cx="606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BCF92ABA-4C22-204C-85BF-BF0B83A29C68}"/>
              </a:ext>
            </a:extLst>
          </p:cNvPr>
          <p:cNvSpPr txBox="1">
            <a:spLocks/>
          </p:cNvSpPr>
          <p:nvPr/>
        </p:nvSpPr>
        <p:spPr>
          <a:xfrm>
            <a:off x="414423" y="4844460"/>
            <a:ext cx="2007229" cy="15858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tx1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monthly</a:t>
            </a:r>
            <a:endParaRPr kumimoji="0" lang="en-GB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gency FB" panose="020B05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50" dirty="0">
                <a:solidFill>
                  <a:srgbClr val="FFFFFF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Working Group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spc="-150" dirty="0">
                <a:solidFill>
                  <a:srgbClr val="FFFFFF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</a:t>
            </a:r>
            <a:r>
              <a:rPr kumimoji="0" lang="en-GB" sz="2800" b="0" i="0" u="none" strike="noStrike" kern="1200" cap="none" spc="-15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eetings</a:t>
            </a:r>
            <a:r>
              <a:rPr kumimoji="0" lang="en-GB" sz="2800" b="0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(online)</a:t>
            </a:r>
          </a:p>
        </p:txBody>
      </p:sp>
    </p:spTree>
    <p:extLst>
      <p:ext uri="{BB962C8B-B14F-4D97-AF65-F5344CB8AC3E}">
        <p14:creationId xmlns:p14="http://schemas.microsoft.com/office/powerpoint/2010/main" val="20985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33" grpId="0" animBg="1"/>
      <p:bldP spid="63" grpId="0" animBg="1"/>
      <p:bldP spid="64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9B100"/>
            </a:gs>
            <a:gs pos="73000">
              <a:srgbClr val="EA5B0B"/>
            </a:gs>
            <a:gs pos="83000">
              <a:srgbClr val="EA5B0B"/>
            </a:gs>
            <a:gs pos="100000">
              <a:srgbClr val="D02417"/>
            </a:gs>
          </a:gsLst>
          <a:lin ang="17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A610551C-500D-5F40-8456-9D4B14CAFD8A}"/>
              </a:ext>
            </a:extLst>
          </p:cNvPr>
          <p:cNvSpPr/>
          <p:nvPr/>
        </p:nvSpPr>
        <p:spPr>
          <a:xfrm>
            <a:off x="0" y="3260832"/>
            <a:ext cx="12192000" cy="35971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483D0-0F2E-2A44-8C3B-1B1A6E457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000" y="3361017"/>
            <a:ext cx="11554067" cy="3141885"/>
          </a:xfrm>
        </p:spPr>
        <p:txBody>
          <a:bodyPr anchor="b">
            <a:noAutofit/>
          </a:bodyPr>
          <a:lstStyle/>
          <a:p>
            <a:pPr algn="l"/>
            <a:r>
              <a:rPr lang="en-GB" sz="6600" b="1" dirty="0">
                <a:solidFill>
                  <a:schemeClr val="bg1"/>
                </a:solidFill>
                <a:latin typeface="Agency FB" panose="020B0503020202020204" pitchFamily="34" charset="0"/>
              </a:rPr>
              <a:t>Our Communication Channels</a:t>
            </a:r>
            <a:r>
              <a:rPr lang="en-GB" sz="6600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br>
              <a:rPr lang="en-GB" sz="6600" dirty="0">
                <a:solidFill>
                  <a:schemeClr val="bg1"/>
                </a:solidFill>
                <a:latin typeface="Agency FB" panose="020B0503020202020204" pitchFamily="34" charset="0"/>
              </a:rPr>
            </a:br>
            <a:endParaRPr lang="en-GB" sz="40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01602F6-6CA4-CD4C-9DBB-386157AB91D0}"/>
              </a:ext>
            </a:extLst>
          </p:cNvPr>
          <p:cNvSpPr txBox="1"/>
          <p:nvPr/>
        </p:nvSpPr>
        <p:spPr>
          <a:xfrm>
            <a:off x="0" y="0"/>
            <a:ext cx="1692000" cy="4590288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  <a:lumMod val="0"/>
                  <a:lumOff val="100000"/>
                </a:schemeClr>
              </a:gs>
              <a:gs pos="100000">
                <a:schemeClr val="accent4">
                  <a:alpha val="50000"/>
                </a:schemeClr>
              </a:gs>
            </a:gsLst>
            <a:lin ang="5400000" scaled="0"/>
          </a:gradFill>
        </p:spPr>
        <p:txBody>
          <a:bodyPr wrap="square" lIns="182880" tIns="1728000" rIns="182880" bIns="9144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Website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Exchange updates on news and events concerning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E5A15E-039B-124E-BC28-8A95A560EFFC}"/>
              </a:ext>
            </a:extLst>
          </p:cNvPr>
          <p:cNvSpPr txBox="1"/>
          <p:nvPr/>
        </p:nvSpPr>
        <p:spPr>
          <a:xfrm>
            <a:off x="1740790" y="0"/>
            <a:ext cx="1692000" cy="4590288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  <a:lumMod val="20000"/>
                  <a:lumOff val="80000"/>
                </a:schemeClr>
              </a:gs>
              <a:gs pos="100000">
                <a:schemeClr val="accent4">
                  <a:alpha val="50000"/>
                </a:schemeClr>
              </a:gs>
            </a:gsLst>
            <a:lin ang="5400000" scaled="0"/>
          </a:gradFill>
        </p:spPr>
        <p:txBody>
          <a:bodyPr wrap="square" lIns="182880" tIns="1728000" rIns="182880" bIns="9144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Promotion materials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Partners can request slides for their presentations, leaflets, etc.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F5FBBC9-F6CF-CB40-915B-917E38B3AAB7}"/>
              </a:ext>
            </a:extLst>
          </p:cNvPr>
          <p:cNvSpPr txBox="1"/>
          <p:nvPr/>
        </p:nvSpPr>
        <p:spPr>
          <a:xfrm>
            <a:off x="3480822" y="0"/>
            <a:ext cx="1692000" cy="4590288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  <a:lumMod val="40000"/>
                  <a:lumOff val="60000"/>
                </a:schemeClr>
              </a:gs>
              <a:gs pos="100000">
                <a:schemeClr val="accent4">
                  <a:alpha val="50000"/>
                </a:schemeClr>
              </a:gs>
            </a:gsLst>
            <a:lin ang="5400000" scaled="0"/>
          </a:gradFill>
        </p:spPr>
        <p:txBody>
          <a:bodyPr wrap="square" lIns="182880" tIns="1728000" rIns="182880" bIns="9144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Monthly Newsletter </a:t>
            </a:r>
            <a:r>
              <a:rPr kumimoji="0" lang="en-GB" sz="24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(communicate with members)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~415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contacts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E069BF3-C43F-C043-841D-5C024670123A}"/>
              </a:ext>
            </a:extLst>
          </p:cNvPr>
          <p:cNvSpPr txBox="1"/>
          <p:nvPr/>
        </p:nvSpPr>
        <p:spPr>
          <a:xfrm>
            <a:off x="5216917" y="0"/>
            <a:ext cx="1692000" cy="4590288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  <a:lumMod val="60000"/>
                  <a:lumOff val="40000"/>
                </a:schemeClr>
              </a:gs>
              <a:gs pos="100000">
                <a:schemeClr val="accent4">
                  <a:alpha val="50000"/>
                </a:schemeClr>
              </a:gs>
            </a:gsLst>
            <a:lin ang="5400000" scaled="0"/>
          </a:gradFill>
        </p:spPr>
        <p:txBody>
          <a:bodyPr wrap="square" lIns="182880" tIns="1728000" rIns="182880" bIns="9144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Bi-annual Newsletter</a:t>
            </a:r>
            <a:r>
              <a:rPr kumimoji="0" lang="en-GB" sz="24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(communicate with general audience)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~3,000 contacts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7A4981B-D70B-2241-8DA2-C3AB08712440}"/>
              </a:ext>
            </a:extLst>
          </p:cNvPr>
          <p:cNvSpPr txBox="1"/>
          <p:nvPr/>
        </p:nvSpPr>
        <p:spPr>
          <a:xfrm>
            <a:off x="6956948" y="0"/>
            <a:ext cx="3255052" cy="4590288"/>
          </a:xfrm>
          <a:prstGeom prst="rect">
            <a:avLst/>
          </a:prstGeom>
          <a:gradFill>
            <a:gsLst>
              <a:gs pos="0">
                <a:schemeClr val="accent1">
                  <a:alpha val="30000"/>
                  <a:lumMod val="80000"/>
                  <a:lumOff val="20000"/>
                </a:schemeClr>
              </a:gs>
              <a:gs pos="100000">
                <a:schemeClr val="accent4">
                  <a:alpha val="50000"/>
                </a:schemeClr>
              </a:gs>
            </a:gsLst>
            <a:lin ang="5400000" scaled="0"/>
          </a:gradFill>
        </p:spPr>
        <p:txBody>
          <a:bodyPr wrap="square" lIns="182880" tIns="1728000" rIns="182880" bIns="91440" rtlCol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-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Social media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Connect through: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Twitter: ~</a:t>
            </a:r>
            <a:r>
              <a:rPr lang="en-GB" sz="2400" dirty="0">
                <a:solidFill>
                  <a:srgbClr val="FFFFFF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,200 followers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LinkedIn: ~</a:t>
            </a:r>
            <a:r>
              <a:rPr lang="en-GB" sz="2400" dirty="0">
                <a:solidFill>
                  <a:srgbClr val="FFFFFF"/>
                </a:solidFill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3500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followers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C8118C08-0B35-6740-8EAA-D0C97758F5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6000" y="767818"/>
            <a:ext cx="720000" cy="72000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F6221C1-D3E1-8A4F-AD0B-E753343689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66790" y="767818"/>
            <a:ext cx="720000" cy="7200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9247338-CB16-734C-AD0B-F427D529F24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50917" y="767818"/>
            <a:ext cx="720000" cy="720000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6E5390C-D497-F142-8CC4-273096305E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94198" y="767818"/>
            <a:ext cx="720000" cy="72000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5211D7CD-429A-5A45-8C4E-CF370A8BC5B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61262" y="767818"/>
            <a:ext cx="720000" cy="7200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583982" y="0"/>
            <a:ext cx="3608018" cy="1799694"/>
            <a:chOff x="8583982" y="0"/>
            <a:chExt cx="3608018" cy="1799694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7253EE2-3422-0244-ADE5-325999E42CB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392000" y="1"/>
              <a:ext cx="1800000" cy="1799693"/>
            </a:xfrm>
            <a:prstGeom prst="rect">
              <a:avLst/>
            </a:prstGeom>
            <a:solidFill>
              <a:srgbClr val="FFF6D1">
                <a:alpha val="7490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1873BA8-8784-8F4B-9F10-CAA42DFD29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72000" y="617818"/>
              <a:ext cx="1440000" cy="1020000"/>
            </a:xfrm>
            <a:prstGeom prst="rect">
              <a:avLst/>
            </a:prstGeom>
          </p:spPr>
        </p:pic>
        <p:sp>
          <p:nvSpPr>
            <p:cNvPr id="25" name="Right Triangle 24">
              <a:extLst>
                <a:ext uri="{FF2B5EF4-FFF2-40B4-BE49-F238E27FC236}">
                  <a16:creationId xmlns:a16="http://schemas.microsoft.com/office/drawing/2014/main" id="{7880A30C-E2C3-7A4C-9F02-14D9D158D983}"/>
                </a:ext>
              </a:extLst>
            </p:cNvPr>
            <p:cNvSpPr/>
            <p:nvPr userDrawn="1"/>
          </p:nvSpPr>
          <p:spPr>
            <a:xfrm flipH="1" flipV="1">
              <a:off x="8583982" y="1"/>
              <a:ext cx="1808018" cy="282029"/>
            </a:xfrm>
            <a:prstGeom prst="rtTriangle">
              <a:avLst/>
            </a:prstGeom>
            <a:solidFill>
              <a:srgbClr val="9411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CBF11ADD-47A2-8D41-90F7-189A8FF90A4E}"/>
                </a:ext>
              </a:extLst>
            </p:cNvPr>
            <p:cNvSpPr/>
            <p:nvPr userDrawn="1"/>
          </p:nvSpPr>
          <p:spPr>
            <a:xfrm rot="5400000" flipH="1" flipV="1">
              <a:off x="9607745" y="643202"/>
              <a:ext cx="1427457" cy="141053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9778658" y="6224813"/>
            <a:ext cx="2552308" cy="553998"/>
            <a:chOff x="9778658" y="6224813"/>
            <a:chExt cx="2552308" cy="553998"/>
          </a:xfrm>
        </p:grpSpPr>
        <p:sp>
          <p:nvSpPr>
            <p:cNvPr id="7" name="Rectangle 6"/>
            <p:cNvSpPr/>
            <p:nvPr/>
          </p:nvSpPr>
          <p:spPr>
            <a:xfrm>
              <a:off x="9778658" y="6224813"/>
              <a:ext cx="255230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12C41"/>
                  </a:solidFill>
                  <a:effectLst/>
                  <a:uLnTx/>
                  <a:uFillTx/>
                  <a:latin typeface="Agency FB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     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12C41"/>
                  </a:solidFill>
                  <a:effectLst/>
                  <a:uLnTx/>
                  <a:uFillTx/>
                  <a:latin typeface="Agency FB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14"/>
                </a:rPr>
                <a:t>www.maas-alliance.eu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12C41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026" name="Picture 2" descr="C:\Users\z.mezdreija\Downloads\icons8-geography-52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90781" y="63813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9867854" y="4616620"/>
            <a:ext cx="1855865" cy="1754326"/>
            <a:chOff x="9867854" y="4616620"/>
            <a:chExt cx="1855865" cy="175432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83DEE73-060C-AF49-928D-914316BC5FFB}"/>
                </a:ext>
              </a:extLst>
            </p:cNvPr>
            <p:cNvSpPr txBox="1"/>
            <p:nvPr/>
          </p:nvSpPr>
          <p:spPr>
            <a:xfrm>
              <a:off x="10115585" y="4616620"/>
              <a:ext cx="1608134" cy="1754326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12C41"/>
                  </a:solidFill>
                  <a:effectLst/>
                  <a:uLnTx/>
                  <a:uFillTx/>
                  <a:latin typeface="Agency FB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16"/>
                </a:rPr>
                <a:t>@</a:t>
              </a: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2C41"/>
                  </a:solidFill>
                  <a:effectLst/>
                  <a:uLnTx/>
                  <a:uFillTx/>
                  <a:latin typeface="Agency FB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16"/>
                </a:rPr>
                <a:t>MaaS_Alliance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12C41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12C41"/>
                  </a:solidFill>
                  <a:effectLst/>
                  <a:uLnTx/>
                  <a:uFillTx/>
                  <a:latin typeface="Agency FB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17"/>
                </a:rPr>
                <a:t>maas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412C41"/>
                  </a:solidFill>
                  <a:effectLst/>
                  <a:uLnTx/>
                  <a:uFillTx/>
                  <a:latin typeface="Agency FB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17"/>
                </a:rPr>
                <a:t>-alliance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412C41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gency FB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  </a:t>
              </a:r>
              <a:r>
                <a:rPr kumimoji="0" lang="en-GB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gency FB" panose="020B0503020202020204" pitchFamily="34" charset="0"/>
                  <a:ea typeface="Verdana" panose="020B0604030504040204" pitchFamily="34" charset="0"/>
                  <a:cs typeface="Verdana" panose="020B0604030504040204" pitchFamily="34" charset="0"/>
                  <a:hlinkClick r:id="rId18"/>
                </a:rPr>
                <a:t>MaaS Alliance</a:t>
              </a:r>
              <a:endPara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028" name="Picture 4" descr="C:\Users\z.mezdreija\Downloads\icons8-windows-10-96.png"/>
            <p:cNvPicPr>
              <a:picLocks noChangeAspect="1" noChangeArrowheads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17" t="13442" r="14165" b="14384"/>
            <a:stretch/>
          </p:blipFill>
          <p:spPr bwMode="auto">
            <a:xfrm>
              <a:off x="9888608" y="5429059"/>
              <a:ext cx="256347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z.mezdreija\Downloads\icons8-twitter-90.png"/>
            <p:cNvPicPr>
              <a:picLocks noChangeAspect="1" noChangeArrowheads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6" t="12295" r="4550" b="11160"/>
            <a:stretch/>
          </p:blipFill>
          <p:spPr bwMode="auto">
            <a:xfrm>
              <a:off x="9867854" y="4869160"/>
              <a:ext cx="297854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5"/>
          <p:cNvSpPr/>
          <p:nvPr/>
        </p:nvSpPr>
        <p:spPr>
          <a:xfrm>
            <a:off x="346287" y="5851805"/>
            <a:ext cx="57919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Verdana" panose="020B0604030504040204" pitchFamily="34" charset="0"/>
              </a:rPr>
              <a:t>are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Verdana" panose="020B0604030504040204" pitchFamily="34" charset="0"/>
              </a:rPr>
              <a:t>your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  <a:ea typeface="+mn-ea"/>
                <a:cs typeface="Verdana" panose="020B0604030504040204" pitchFamily="34" charset="0"/>
              </a:rPr>
              <a:t> Communication Channels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12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utoShape 8" descr="White soundcloud icon - Free white site logo ic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12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utoShape 10" descr="White soundcloud icon - Free white site logo icon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412C4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6" name="Picture 12" descr="soundcloud 6 icon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911" y="5876467"/>
            <a:ext cx="429224" cy="42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4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0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 p14:presetBounceEnd="7625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13" dur="1000" fill="hold"/>
                                            <p:tgtEl>
                                              <p:spTgt spid="3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14" dur="1000" fill="hold"/>
                                            <p:tgtEl>
                                              <p:spTgt spid="3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 p14:presetBounceEnd="7625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23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24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 p14:presetBounceEnd="7625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28" dur="1500" fill="hold"/>
                                            <p:tgtEl>
                                              <p:spTgt spid="3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29" dur="1500" fill="hold"/>
                                            <p:tgtEl>
                                              <p:spTgt spid="3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7625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35" dur="1000" fill="hold"/>
                                            <p:tgtEl>
                                              <p:spTgt spid="3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36" dur="1000" fill="hold"/>
                                            <p:tgtEl>
                                              <p:spTgt spid="3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" presetClass="entr" presetSubtype="1" fill="hold" grpId="0" nodeType="afterEffect" p14:presetBounceEnd="7625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40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41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2" presetClass="entr" presetSubtype="1" fill="hold" grpId="0" nodeType="afterEffect" p14:presetBounceEnd="7625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45" dur="1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46" dur="1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 p14:presetBounceEnd="7625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52" dur="1000" fill="hold"/>
                                            <p:tgtEl>
                                              <p:spTgt spid="3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53" dur="1000" fill="hold"/>
                                            <p:tgtEl>
                                              <p:spTgt spid="3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 p14:presetBounceEnd="7625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57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58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0" presetID="2" presetClass="entr" presetSubtype="1" fill="hold" grpId="0" nodeType="afterEffect" p14:presetBounceEnd="7625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62" dur="1500" fill="hold"/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63" dur="1500" fill="hold"/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5" presetID="2" presetClass="entr" presetSubtype="1" fill="hold" grpId="0" nodeType="afterEffect" p14:presetBounceEnd="7625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67" dur="1500" fill="hold"/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68" dur="1500" fill="hold"/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grpId="0" nodeType="withEffect" p14:presetBounceEnd="7625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74" dur="1000" fill="hold"/>
                                            <p:tgtEl>
                                              <p:spTgt spid="4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75" dur="1000" fill="hold"/>
                                            <p:tgtEl>
                                              <p:spTgt spid="4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7" presetID="2" presetClass="entr" presetSubtype="1" fill="hold" grpId="0" nodeType="afterEffect" p14:presetBounceEnd="7625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79" dur="5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80" dur="5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 p14:presetBounceEnd="7625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83" dur="1500" fill="hold"/>
                                            <p:tgtEl>
                                              <p:spTgt spid="4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84" dur="1500" fill="hold"/>
                                            <p:tgtEl>
                                              <p:spTgt spid="4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fill="hold" grpId="0" nodeType="withEffect" p14:presetBounceEnd="7625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90" dur="1000" fill="hold"/>
                                            <p:tgtEl>
                                              <p:spTgt spid="41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91" dur="1000" fill="hold"/>
                                            <p:tgtEl>
                                              <p:spTgt spid="41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98" presetID="2" presetClass="entr" presetSubtype="1" fill="hold" grpId="0" nodeType="afterEffect" p14:presetBounceEnd="7625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100" dur="500" fill="hold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101" dur="500" fill="hold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03" presetID="2" presetClass="entr" presetSubtype="1" fill="hold" grpId="0" nodeType="afterEffect" p14:presetBounceEnd="7625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105" dur="500" fill="hold"/>
                                            <p:tgtEl>
                                              <p:spTgt spid="4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106" dur="500" fill="hold"/>
                                            <p:tgtEl>
                                              <p:spTgt spid="4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08" presetID="2" presetClass="entr" presetSubtype="1" fill="hold" grpId="0" nodeType="afterEffect" p14:presetBounceEnd="7625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110" dur="800" fill="hold"/>
                                            <p:tgtEl>
                                              <p:spTgt spid="4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111" dur="800" fill="hold"/>
                                            <p:tgtEl>
                                              <p:spTgt spid="4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3800"/>
                                </p:stCondLst>
                                <p:childTnLst>
                                  <p:par>
                                    <p:cTn id="113" presetID="2" presetClass="entr" presetSubtype="1" fill="hold" grpId="0" nodeType="afterEffect" p14:presetBounceEnd="7625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250">
                                          <p:cBhvr additive="base">
                                            <p:cTn id="115" dur="800" fill="hold"/>
                                            <p:tgtEl>
                                              <p:spTgt spid="41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250">
                                          <p:cBhvr additive="base">
                                            <p:cTn id="116" dur="800" fill="hold"/>
                                            <p:tgtEl>
                                              <p:spTgt spid="41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uiExpand="1" build="p" animBg="1"/>
          <p:bldP spid="38" grpId="0" uiExpand="1" build="p" animBg="1"/>
          <p:bldP spid="39" grpId="0" uiExpand="1" build="p" animBg="1"/>
          <p:bldP spid="40" grpId="0" uiExpand="1" build="p" animBg="1"/>
          <p:bldP spid="41" grpId="0" uiExpand="1" build="p" animBg="1"/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0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1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3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3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38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1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6" dur="1500" fill="hold"/>
                                            <p:tgtEl>
                                              <p:spTgt spid="3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1000" fill="hold"/>
                                            <p:tgtEl>
                                              <p:spTgt spid="3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1000" fill="hold"/>
                                            <p:tgtEl>
                                              <p:spTgt spid="39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4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500" fill="hold"/>
                                            <p:tgtEl>
                                              <p:spTgt spid="3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2" dur="1500" fill="hold"/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3" dur="1500" fill="hold"/>
                                            <p:tgtEl>
                                              <p:spTgt spid="3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6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500" fill="hold"/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500" fill="hold"/>
                                            <p:tgtEl>
                                              <p:spTgt spid="3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1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000" fill="hold"/>
                                            <p:tgtEl>
                                              <p:spTgt spid="4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4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77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4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1500" fill="hold"/>
                                            <p:tgtEl>
                                              <p:spTgt spid="4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1500" fill="hold"/>
                                            <p:tgtEl>
                                              <p:spTgt spid="4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8" presetID="2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0" dur="1000" fill="hold"/>
                                            <p:tgtEl>
                                              <p:spTgt spid="41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41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2" presetID="47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9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9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1" dur="500" fill="hold"/>
                                            <p:tgtEl>
                                              <p:spTgt spid="41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0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4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41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08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800" fill="hold"/>
                                            <p:tgtEl>
                                              <p:spTgt spid="4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800" fill="hold"/>
                                            <p:tgtEl>
                                              <p:spTgt spid="41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13800"/>
                                </p:stCondLst>
                                <p:childTnLst>
                                  <p:par>
                                    <p:cTn id="11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5" dur="800" fill="hold"/>
                                            <p:tgtEl>
                                              <p:spTgt spid="41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6" dur="800" fill="hold"/>
                                            <p:tgtEl>
                                              <p:spTgt spid="41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7" grpId="0" uiExpand="1" build="p" animBg="1"/>
          <p:bldP spid="38" grpId="0" uiExpand="1" build="p" animBg="1"/>
          <p:bldP spid="39" grpId="0" uiExpand="1" build="p" animBg="1"/>
          <p:bldP spid="40" grpId="0" uiExpand="1" build="p" animBg="1"/>
          <p:bldP spid="41" grpId="0" uiExpand="1" build="p" animBg="1"/>
          <p:bldP spid="6" grpId="0"/>
        </p:bldLst>
      </p:timing>
    </mc:Fallback>
  </mc:AlternateContent>
</p:sld>
</file>

<file path=ppt/theme/theme1.xml><?xml version="1.0" encoding="utf-8"?>
<a:theme xmlns:a="http://schemas.openxmlformats.org/drawingml/2006/main" name="MaaS-Alian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aS-Aliance" id="{3807814F-88E3-A044-96E0-654B17DD5789}" vid="{ECD4F7F5-A957-7B4C-8579-48562F1CA2D1}"/>
    </a:ext>
  </a:extLst>
</a:theme>
</file>

<file path=ppt/theme/theme2.xml><?xml version="1.0" encoding="utf-8"?>
<a:theme xmlns:a="http://schemas.openxmlformats.org/drawingml/2006/main" name="MaaS Alliance M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aS-Aliance" id="{3807814F-88E3-A044-96E0-654B17DD5789}" vid="{1DA2F1FA-7515-EB4B-BDBE-5CAB3E51D96A}"/>
    </a:ext>
  </a:extLst>
</a:theme>
</file>

<file path=ppt/theme/theme3.xml><?xml version="1.0" encoding="utf-8"?>
<a:theme xmlns:a="http://schemas.openxmlformats.org/drawingml/2006/main" name="MaaS Alliance E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aS-Aliance" id="{3807814F-88E3-A044-96E0-654B17DD5789}" vid="{BDC7F4B9-6251-BB4D-90E4-63141C18E477}"/>
    </a:ext>
  </a:extLst>
</a:theme>
</file>

<file path=ppt/theme/theme4.xml><?xml version="1.0" encoding="utf-8"?>
<a:theme xmlns:a="http://schemas.openxmlformats.org/drawingml/2006/main" name="1_Office Theme">
  <a:themeElements>
    <a:clrScheme name="Custom 1">
      <a:dk1>
        <a:srgbClr val="412C41"/>
      </a:dk1>
      <a:lt1>
        <a:srgbClr val="FFFFFF"/>
      </a:lt1>
      <a:dk2>
        <a:srgbClr val="44546A"/>
      </a:dk2>
      <a:lt2>
        <a:srgbClr val="E7E6E6"/>
      </a:lt2>
      <a:accent1>
        <a:srgbClr val="FDC33C"/>
      </a:accent1>
      <a:accent2>
        <a:srgbClr val="EA5B31"/>
      </a:accent2>
      <a:accent3>
        <a:srgbClr val="A5A5A5"/>
      </a:accent3>
      <a:accent4>
        <a:srgbClr val="F9B100"/>
      </a:accent4>
      <a:accent5>
        <a:srgbClr val="FE7600"/>
      </a:accent5>
      <a:accent6>
        <a:srgbClr val="FCCA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Custom 1">
      <a:dk1>
        <a:srgbClr val="412C41"/>
      </a:dk1>
      <a:lt1>
        <a:srgbClr val="FFFFFF"/>
      </a:lt1>
      <a:dk2>
        <a:srgbClr val="44546A"/>
      </a:dk2>
      <a:lt2>
        <a:srgbClr val="E7E6E6"/>
      </a:lt2>
      <a:accent1>
        <a:srgbClr val="FDC33C"/>
      </a:accent1>
      <a:accent2>
        <a:srgbClr val="EA5B31"/>
      </a:accent2>
      <a:accent3>
        <a:srgbClr val="A5A5A5"/>
      </a:accent3>
      <a:accent4>
        <a:srgbClr val="F9B100"/>
      </a:accent4>
      <a:accent5>
        <a:srgbClr val="FE7600"/>
      </a:accent5>
      <a:accent6>
        <a:srgbClr val="FCCA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2FE6107DE930469F72130393472B5D" ma:contentTypeVersion="11" ma:contentTypeDescription="Crée un document." ma:contentTypeScope="" ma:versionID="b9eeac00b3c27b1ef8ba39531d45391d">
  <xsd:schema xmlns:xsd="http://www.w3.org/2001/XMLSchema" xmlns:xs="http://www.w3.org/2001/XMLSchema" xmlns:p="http://schemas.microsoft.com/office/2006/metadata/properties" xmlns:ns2="b8a9b0c1-7f02-4572-8e45-8a67d8919e17" xmlns:ns3="78fd8648-cfbc-417b-84ee-e076cf463b4c" targetNamespace="http://schemas.microsoft.com/office/2006/metadata/properties" ma:root="true" ma:fieldsID="96446c138b5a8352e7db8b9465ffebd2" ns2:_="" ns3:_="">
    <xsd:import namespace="b8a9b0c1-7f02-4572-8e45-8a67d8919e17"/>
    <xsd:import namespace="78fd8648-cfbc-417b-84ee-e076cf463b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a9b0c1-7f02-4572-8e45-8a67d8919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fd8648-cfbc-417b-84ee-e076cf463b4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1E68A1-596C-4B42-8BDF-ED260A9CF5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EE8039-7DB7-446A-9547-8B07E147012B}">
  <ds:schemaRefs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terms/"/>
    <ds:schemaRef ds:uri="http://purl.org/dc/elements/1.1/"/>
    <ds:schemaRef ds:uri="78fd8648-cfbc-417b-84ee-e076cf463b4c"/>
    <ds:schemaRef ds:uri="b8a9b0c1-7f02-4572-8e45-8a67d8919e17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27E089-7FC2-4EFA-A6AF-F30AA8EE78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a9b0c1-7f02-4572-8e45-8a67d8919e17"/>
    <ds:schemaRef ds:uri="78fd8648-cfbc-417b-84ee-e076cf463b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MaaS-Aliance</Template>
  <TotalTime>0</TotalTime>
  <Words>574</Words>
  <Application>Microsoft Office PowerPoint</Application>
  <PresentationFormat>Breedbeeld</PresentationFormat>
  <Paragraphs>157</Paragraphs>
  <Slides>10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5</vt:i4>
      </vt:variant>
      <vt:variant>
        <vt:lpstr>Diatitels</vt:lpstr>
      </vt:variant>
      <vt:variant>
        <vt:i4>10</vt:i4>
      </vt:variant>
    </vt:vector>
  </HeadingPairs>
  <TitlesOfParts>
    <vt:vector size="22" baseType="lpstr">
      <vt:lpstr>Agency FB</vt:lpstr>
      <vt:lpstr>Arial</vt:lpstr>
      <vt:lpstr>Calibri</vt:lpstr>
      <vt:lpstr>Helvetica</vt:lpstr>
      <vt:lpstr>Helvetica Light</vt:lpstr>
      <vt:lpstr>Helvetica Neue Light</vt:lpstr>
      <vt:lpstr>Verdana</vt:lpstr>
      <vt:lpstr>MaaS-Aliance</vt:lpstr>
      <vt:lpstr>MaaS Alliance Main</vt:lpstr>
      <vt:lpstr>MaaS Alliance End</vt:lpstr>
      <vt:lpstr>1_Office Theme</vt:lpstr>
      <vt:lpstr>3_Office Theme</vt:lpstr>
      <vt:lpstr>PowerPoint-presentatie</vt:lpstr>
      <vt:lpstr>5+ years with the MaaS Alliance: Global public-private-partnership &amp; thought leader</vt:lpstr>
      <vt:lpstr>PowerPoint-presentatie</vt:lpstr>
      <vt:lpstr>What do you need MaaS Alliance for?</vt:lpstr>
      <vt:lpstr>Vision: an open MaaS ecosystem</vt:lpstr>
      <vt:lpstr>Working Groups: Collaborate to create an open MaaS ecosystem</vt:lpstr>
      <vt:lpstr>PowerPoint-presentatie</vt:lpstr>
      <vt:lpstr>2022</vt:lpstr>
      <vt:lpstr>Our Communication Channels  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Piia Karjalainen</dc:creator>
  <cp:lastModifiedBy>Roelof Hellemans</cp:lastModifiedBy>
  <cp:revision>394</cp:revision>
  <cp:lastPrinted>2017-12-13T16:53:40Z</cp:lastPrinted>
  <dcterms:created xsi:type="dcterms:W3CDTF">2017-07-03T07:21:43Z</dcterms:created>
  <dcterms:modified xsi:type="dcterms:W3CDTF">2022-04-07T03:31:25Z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0x010100682FE6107DE930469F72130393472B5D</vt:lpwstr>
  </property>
</Properties>
</file>